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</p:sldIdLst>
  <p:sldSz cy="5143500" cx="9144000"/>
  <p:notesSz cx="6858000" cy="9144000"/>
  <p:embeddedFontLst>
    <p:embeddedFont>
      <p:font typeface="Gill Sans"/>
      <p:regular r:id="rId79"/>
      <p:bold r:id="rId8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6E1C4A6-D2A0-49FC-99DF-4E78B37F6FD8}">
  <a:tblStyle styleId="{96E1C4A6-D2A0-49FC-99DF-4E78B37F6FD8}" styleName="Table_0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3E7E8"/>
          </a:solidFill>
        </a:fill>
      </a:tcStyle>
    </a:wholeTbl>
    <a:band1H>
      <a:tcTxStyle b="off" i="off"/>
      <a:tcStyle>
        <a:fill>
          <a:solidFill>
            <a:srgbClr val="E5CBCD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E5CBCD"/>
          </a:solidFill>
        </a:fill>
      </a:tcStyle>
    </a:band1V>
    <a:band2V>
      <a:tcTxStyle b="off" i="off"/>
    </a:band2V>
    <a:la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10EF44C-B238-4489-B30C-316874DB41B2}" styleName="Table_1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AF0"/>
          </a:solidFill>
        </a:fill>
      </a:tcStyle>
    </a:wholeTbl>
    <a:band1H>
      <a:tcTxStyle b="off" i="off"/>
      <a:tcStyle>
        <a:fill>
          <a:solidFill>
            <a:srgbClr val="D0D4E0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0D4E0"/>
          </a:solidFill>
        </a:fill>
      </a:tcStyle>
    </a:band1V>
    <a:band2V>
      <a:tcTxStyle b="off" i="off"/>
    </a:band2V>
    <a:la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fill>
          <a:solidFill>
            <a:schemeClr val="accent5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fill>
          <a:solidFill>
            <a:schemeClr val="accent5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5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0" Type="http://schemas.openxmlformats.org/officeDocument/2006/relationships/font" Target="fonts/Gill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31" Type="http://schemas.openxmlformats.org/officeDocument/2006/relationships/slide" Target="slides/slide24.xml"/><Relationship Id="rId75" Type="http://schemas.openxmlformats.org/officeDocument/2006/relationships/slide" Target="slides/slide68.xml"/><Relationship Id="rId30" Type="http://schemas.openxmlformats.org/officeDocument/2006/relationships/slide" Target="slides/slide23.xml"/><Relationship Id="rId74" Type="http://schemas.openxmlformats.org/officeDocument/2006/relationships/slide" Target="slides/slide67.xml"/><Relationship Id="rId33" Type="http://schemas.openxmlformats.org/officeDocument/2006/relationships/slide" Target="slides/slide26.xml"/><Relationship Id="rId77" Type="http://schemas.openxmlformats.org/officeDocument/2006/relationships/slide" Target="slides/slide70.xml"/><Relationship Id="rId32" Type="http://schemas.openxmlformats.org/officeDocument/2006/relationships/slide" Target="slides/slide25.xml"/><Relationship Id="rId76" Type="http://schemas.openxmlformats.org/officeDocument/2006/relationships/slide" Target="slides/slide69.xml"/><Relationship Id="rId35" Type="http://schemas.openxmlformats.org/officeDocument/2006/relationships/slide" Target="slides/slide28.xml"/><Relationship Id="rId79" Type="http://schemas.openxmlformats.org/officeDocument/2006/relationships/font" Target="fonts/GillSans-regular.fntdata"/><Relationship Id="rId34" Type="http://schemas.openxmlformats.org/officeDocument/2006/relationships/slide" Target="slides/slide27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6838351b06_0_1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6838351b06_0_1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6838351b06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6" name="Google Shape;196;g26838351b06_0_6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6838351b06_0_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5" name="Google Shape;205;g26838351b06_0_6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838351b06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2" name="Google Shape;212;g26838351b06_0_6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6838351b06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9" name="Google Shape;219;g26838351b06_0_6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6838351b06_0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5" name="Google Shape;225;g26838351b06_0_6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6838351b06_0_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1" name="Google Shape;231;g26838351b06_0_6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6838351b06_0_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3" name="Google Shape;243;g26838351b06_0_6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6838351b06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0" name="Google Shape;250;g26838351b06_0_6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38351b06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6" name="Google Shape;256;g26838351b06_0_6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6838351b06_0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2" name="Google Shape;262;g26838351b06_0_6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838351b06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g26838351b06_0_5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6838351b06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8" name="Google Shape;268;g26838351b06_0_6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6838351b06_0_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5" name="Google Shape;275;g26838351b06_0_6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6838351b06_0_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3" name="Google Shape;283;g26838351b06_0_6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6838351b06_0_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9" name="Google Shape;289;g26838351b06_0_7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6838351b06_0_7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5" name="Google Shape;295;g26838351b06_0_7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6838351b06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1" name="Google Shape;301;g26838351b06_0_7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6838351b06_0_7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g26838351b06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6838351b06_0_7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26838351b06_0_7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6838351b06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1" name="Google Shape;321;g26838351b06_0_7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6838351b06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2" name="Google Shape;332;g26838351b06_0_7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838351b06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5" name="Google Shape;155;g26838351b06_0_5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6838351b06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8" name="Google Shape;338;g26838351b06_0_7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6838351b06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5" name="Google Shape;345;g26838351b06_0_7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6838351b06_0_7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6" name="Google Shape;356;g26838351b06_0_7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6838351b06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2" name="Google Shape;362;g26838351b06_0_7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6838351b06_0_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8" name="Google Shape;378;g26838351b06_0_7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6838351b06_0_7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4" name="Google Shape;384;g26838351b06_0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6838351b06_0_7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26838351b06_0_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6838351b06_0_7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g26838351b06_0_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6838351b06_0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5" name="Google Shape;405;g26838351b06_0_8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6838351b06_0_8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2" name="Google Shape;412;g26838351b06_0_8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838351b06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1" name="Google Shape;161;g26838351b06_0_5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6838351b06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20" name="Google Shape;420;g26838351b06_0_8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6838351b06_0_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28" name="Google Shape;428;g26838351b06_0_8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6838351b06_0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7" name="Google Shape;437;g26838351b06_0_8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6838351b06_0_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4" name="Google Shape;444;g26838351b06_0_8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6838351b06_0_8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9" name="Google Shape;459;g26838351b06_0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6838351b06_0_8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2" name="Google Shape;472;g26838351b06_0_8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6838351b06_0_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8" name="Google Shape;478;g26838351b06_0_8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6838351b06_0_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85" name="Google Shape;485;g26838351b06_0_8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6838351b06_0_8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3" name="Google Shape;493;g26838351b06_0_8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6838351b06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9" name="Google Shape;499;g26838351b06_0_8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6838351b06_0_5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26838351b06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6838351b06_0_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9" name="Google Shape;509;g26838351b06_0_8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6838351b06_0_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7" name="Google Shape;517;g26838351b06_0_9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6838351b06_0_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4" name="Google Shape;524;g26838351b06_0_9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26838351b06_0_9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1" name="Google Shape;531;g26838351b06_0_9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6838351b06_0_9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g26838351b06_0_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6838351b06_0_1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3" name="Google Shape;543;g26838351b06_0_10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6838351b06_0_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9" name="Google Shape;549;g26838351b06_0_9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6838351b06_0_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6" name="Google Shape;556;g26838351b06_0_9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26838351b06_0_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62" name="Google Shape;562;g26838351b06_0_9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6838351b06_0_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68" name="Google Shape;568;g26838351b06_0_9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38351b06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3" name="Google Shape;173;g26838351b06_0_6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6838351b06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7" name="Google Shape;577;g26838351b06_0_9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6838351b06_0_9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9" name="Google Shape;589;g26838351b06_0_9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6838351b06_0_9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95" name="Google Shape;595;g26838351b06_0_9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26838351b06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03" name="Google Shape;603;g26838351b06_0_9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26838351b06_0_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18" name="Google Shape;618;g26838351b06_0_9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6838351b06_0_9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28" name="Google Shape;628;g26838351b06_0_9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6838351b06_0_9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34" name="Google Shape;634;g26838351b06_0_9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6838351b06_0_1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0" name="Google Shape;640;g26838351b06_0_10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26838351b06_0_1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71" name="Google Shape;671;g26838351b06_0_10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6838351b06_0_1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83" name="Google Shape;683;g26838351b06_0_10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6838351b06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9" name="Google Shape;179;g26838351b06_0_6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6838351b06_0_10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89" name="Google Shape;689;g26838351b06_0_10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6838351b06_0_1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95" name="Google Shape;695;g26838351b06_0_10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6838351b06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5" name="Google Shape;185;g26838351b06_0_6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6838351b06_0_6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6838351b06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1090679" y="1317097"/>
            <a:ext cx="6482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Gill Sans"/>
              <a:buNone/>
              <a:defRPr sz="27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1090679" y="2854646"/>
            <a:ext cx="64728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68575">
            <a:norm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65" name="Google Shape;65;p14"/>
          <p:cNvCxnSpPr/>
          <p:nvPr/>
        </p:nvCxnSpPr>
        <p:spPr>
          <a:xfrm>
            <a:off x="1090679" y="2853739"/>
            <a:ext cx="64728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71" name="Google Shape;71;p15"/>
          <p:cNvCxnSpPr/>
          <p:nvPr/>
        </p:nvCxnSpPr>
        <p:spPr>
          <a:xfrm>
            <a:off x="1090422" y="1385316"/>
            <a:ext cx="72057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78" name="Google Shape;78;p16"/>
          <p:cNvCxnSpPr/>
          <p:nvPr/>
        </p:nvCxnSpPr>
        <p:spPr>
          <a:xfrm>
            <a:off x="1090422" y="1385316"/>
            <a:ext cx="72057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ctrTitle"/>
          </p:nvPr>
        </p:nvSpPr>
        <p:spPr>
          <a:xfrm>
            <a:off x="1813334" y="601724"/>
            <a:ext cx="6477900" cy="19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Gill Sans"/>
              <a:buNone/>
              <a:defRPr sz="5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" type="subTitle"/>
          </p:nvPr>
        </p:nvSpPr>
        <p:spPr>
          <a:xfrm>
            <a:off x="1813335" y="2648403"/>
            <a:ext cx="64779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400" cap="none">
                <a:solidFill>
                  <a:schemeClr val="dk1"/>
                </a:solidFill>
              </a:defRPr>
            </a:lvl1pPr>
            <a:lvl2pPr lvl="1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2" name="Google Shape;82;p17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1" type="ftr"/>
          </p:nvPr>
        </p:nvSpPr>
        <p:spPr>
          <a:xfrm>
            <a:off x="1812375" y="246980"/>
            <a:ext cx="37305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1078248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85" name="Google Shape;85;p17"/>
          <p:cNvCxnSpPr/>
          <p:nvPr/>
        </p:nvCxnSpPr>
        <p:spPr>
          <a:xfrm>
            <a:off x="1813335" y="2646407"/>
            <a:ext cx="64779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1086913" y="603667"/>
            <a:ext cx="7204200" cy="7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1085498" y="1508159"/>
            <a:ext cx="3483900" cy="25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2" type="body"/>
          </p:nvPr>
        </p:nvSpPr>
        <p:spPr>
          <a:xfrm>
            <a:off x="4810328" y="1513007"/>
            <a:ext cx="3483900" cy="25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97" name="Google Shape;97;p19"/>
          <p:cNvCxnSpPr/>
          <p:nvPr/>
        </p:nvCxnSpPr>
        <p:spPr>
          <a:xfrm>
            <a:off x="1090422" y="1385316"/>
            <a:ext cx="72057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1085393" y="603122"/>
            <a:ext cx="72057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1085393" y="1514662"/>
            <a:ext cx="348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b="0" sz="1700" cap="none">
                <a:solidFill>
                  <a:schemeClr val="accen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101" name="Google Shape;101;p20"/>
          <p:cNvSpPr txBox="1"/>
          <p:nvPr>
            <p:ph idx="2" type="body"/>
          </p:nvPr>
        </p:nvSpPr>
        <p:spPr>
          <a:xfrm>
            <a:off x="1085393" y="2118202"/>
            <a:ext cx="3483900" cy="19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3" type="body"/>
          </p:nvPr>
        </p:nvSpPr>
        <p:spPr>
          <a:xfrm>
            <a:off x="4809272" y="1517252"/>
            <a:ext cx="34839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b="0" sz="1700" cap="none">
                <a:solidFill>
                  <a:schemeClr val="accen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103" name="Google Shape;103;p20"/>
          <p:cNvSpPr txBox="1"/>
          <p:nvPr>
            <p:ph idx="4" type="body"/>
          </p:nvPr>
        </p:nvSpPr>
        <p:spPr>
          <a:xfrm>
            <a:off x="4809272" y="2116118"/>
            <a:ext cx="3483900" cy="1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07" name="Google Shape;107;p20"/>
          <p:cNvCxnSpPr/>
          <p:nvPr/>
        </p:nvCxnSpPr>
        <p:spPr>
          <a:xfrm>
            <a:off x="1090422" y="1385316"/>
            <a:ext cx="72057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1083503" y="599230"/>
            <a:ext cx="2454600" cy="1685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782786" y="599231"/>
            <a:ext cx="45096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2" type="body"/>
          </p:nvPr>
        </p:nvSpPr>
        <p:spPr>
          <a:xfrm>
            <a:off x="1083503" y="2404118"/>
            <a:ext cx="2456400" cy="16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6pPr>
            <a:lvl7pPr indent="-2286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7pPr>
            <a:lvl8pPr indent="-2286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8pPr>
            <a:lvl9pPr indent="-2286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12" name="Google Shape;112;p21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15" name="Google Shape;115;p21"/>
          <p:cNvCxnSpPr/>
          <p:nvPr/>
        </p:nvCxnSpPr>
        <p:spPr>
          <a:xfrm>
            <a:off x="1086210" y="2404118"/>
            <a:ext cx="24522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22"/>
          <p:cNvGrpSpPr/>
          <p:nvPr/>
        </p:nvGrpSpPr>
        <p:grpSpPr>
          <a:xfrm>
            <a:off x="5608040" y="361628"/>
            <a:ext cx="3055950" cy="3861900"/>
            <a:chOff x="7477387" y="482170"/>
            <a:chExt cx="4074600" cy="5149200"/>
          </a:xfrm>
        </p:grpSpPr>
        <p:sp>
          <p:nvSpPr>
            <p:cNvPr id="118" name="Google Shape;118;p22"/>
            <p:cNvSpPr/>
            <p:nvPr/>
          </p:nvSpPr>
          <p:spPr>
            <a:xfrm>
              <a:off x="7477387" y="482170"/>
              <a:ext cx="4074600" cy="5149200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12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330"/>
                </a:srgbClr>
              </a:outerShdw>
            </a:effectLst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7790446" y="812506"/>
              <a:ext cx="3450300" cy="4466400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38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" name="Google Shape;120;p22"/>
          <p:cNvSpPr txBox="1"/>
          <p:nvPr>
            <p:ph type="title"/>
          </p:nvPr>
        </p:nvSpPr>
        <p:spPr>
          <a:xfrm>
            <a:off x="1088404" y="847135"/>
            <a:ext cx="41493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2"/>
          <p:cNvSpPr/>
          <p:nvPr>
            <p:ph idx="2" type="pic"/>
          </p:nvPr>
        </p:nvSpPr>
        <p:spPr>
          <a:xfrm>
            <a:off x="6093292" y="841907"/>
            <a:ext cx="2093400" cy="28998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1087747" y="2359494"/>
            <a:ext cx="4143300" cy="15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6pPr>
            <a:lvl7pPr indent="-2286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7pPr>
            <a:lvl8pPr indent="-2286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8pPr>
            <a:lvl9pPr indent="-2286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23" name="Google Shape;123;p22"/>
          <p:cNvSpPr txBox="1"/>
          <p:nvPr>
            <p:ph idx="10" type="dt"/>
          </p:nvPr>
        </p:nvSpPr>
        <p:spPr>
          <a:xfrm>
            <a:off x="1085536" y="4102392"/>
            <a:ext cx="41457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1" type="ftr"/>
          </p:nvPr>
        </p:nvSpPr>
        <p:spPr>
          <a:xfrm>
            <a:off x="1085536" y="238980"/>
            <a:ext cx="41559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26" name="Google Shape;126;p22"/>
          <p:cNvCxnSpPr/>
          <p:nvPr/>
        </p:nvCxnSpPr>
        <p:spPr>
          <a:xfrm>
            <a:off x="1085536" y="2357704"/>
            <a:ext cx="41457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 rot="5400000">
            <a:off x="3395891" y="-795351"/>
            <a:ext cx="2588100" cy="72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3" name="Google Shape;133;p23"/>
          <p:cNvCxnSpPr/>
          <p:nvPr/>
        </p:nvCxnSpPr>
        <p:spPr>
          <a:xfrm>
            <a:off x="1090422" y="1385316"/>
            <a:ext cx="72057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 rot="5400000">
            <a:off x="5937790" y="1740880"/>
            <a:ext cx="3495000" cy="12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 rot="5400000">
            <a:off x="2271827" y="-589071"/>
            <a:ext cx="3495000" cy="58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40" name="Google Shape;140;p24"/>
          <p:cNvCxnSpPr/>
          <p:nvPr/>
        </p:nvCxnSpPr>
        <p:spPr>
          <a:xfrm>
            <a:off x="7079333" y="599230"/>
            <a:ext cx="0" cy="349500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1514607"/>
            <a:ext cx="9144000" cy="3079500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1">
            <a:alphaModFix/>
          </a:blip>
          <a:srcRect b="-1539" l="0" r="0" t="1540"/>
          <a:stretch/>
        </p:blipFill>
        <p:spPr>
          <a:xfrm>
            <a:off x="0" y="4594860"/>
            <a:ext cx="9144000" cy="557213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 b="0" i="0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04800" lvl="2" marL="13716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98450" lvl="3" marL="18288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85750" lvl="4" marL="22860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85750" lvl="5" marL="27432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85750" lvl="6" marL="32004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85750" lvl="7" marL="36576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85750" lvl="8" marL="41148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5665604" y="247778"/>
            <a:ext cx="26256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1088684" y="246980"/>
            <a:ext cx="4454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360045" y="599230"/>
            <a:ext cx="608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58" name="Google Shape;58;p13"/>
          <p:cNvCxnSpPr/>
          <p:nvPr/>
        </p:nvCxnSpPr>
        <p:spPr>
          <a:xfrm>
            <a:off x="0" y="4596310"/>
            <a:ext cx="9144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hyperlink" Target="https://jalammar.github.io/illustrated-word2vec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Relationship Id="rId5" Type="http://schemas.openxmlformats.org/officeDocument/2006/relationships/image" Target="../media/image23.png"/><Relationship Id="rId6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jpg"/><Relationship Id="rId4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8.png"/><Relationship Id="rId4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.jpg"/><Relationship Id="rId4" Type="http://schemas.openxmlformats.org/officeDocument/2006/relationships/image" Target="../media/image4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2.png"/><Relationship Id="rId4" Type="http://schemas.openxmlformats.org/officeDocument/2006/relationships/image" Target="../media/image46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Relationship Id="rId3" Type="http://schemas.openxmlformats.org/officeDocument/2006/relationships/hyperlink" Target="https://scholar.google.com/citations?user=kukA0LcAAAAJ&amp;hl=en&amp;oi=sra" TargetMode="External"/><Relationship Id="rId4" Type="http://schemas.openxmlformats.org/officeDocument/2006/relationships/hyperlink" Target="https://scholar.google.com/citations?user=oBu8kMMAAAAJ&amp;hl=en&amp;oi=sra" TargetMode="External"/><Relationship Id="rId5" Type="http://schemas.openxmlformats.org/officeDocument/2006/relationships/hyperlink" Target="https://scholar.google.com/citations?user=x04W_mMAAAAJ&amp;hl=en&amp;oi=sra" TargetMode="External"/><Relationship Id="rId6" Type="http://schemas.openxmlformats.org/officeDocument/2006/relationships/hyperlink" Target="https://scholar.google.com/citations?user=TKvd_Z4AAAAJ&amp;hl=en&amp;oi=sra" TargetMode="External"/><Relationship Id="rId7" Type="http://schemas.openxmlformats.org/officeDocument/2006/relationships/hyperlink" Target="https://scholar.google.com/citations?user=HBtozdUAAAAJ&amp;hl=en&amp;oi=sra" TargetMode="External"/><Relationship Id="rId8" Type="http://schemas.openxmlformats.org/officeDocument/2006/relationships/hyperlink" Target="http://papers.nips.cc/paper/5021-distributed-representations-of-words-and-phrases-and" TargetMode="Externa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4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50.png"/><Relationship Id="rId4" Type="http://schemas.openxmlformats.org/officeDocument/2006/relationships/image" Target="../media/image47.png"/><Relationship Id="rId5" Type="http://schemas.openxmlformats.org/officeDocument/2006/relationships/image" Target="../media/image49.png"/><Relationship Id="rId6" Type="http://schemas.openxmlformats.org/officeDocument/2006/relationships/image" Target="../media/image55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57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image" Target="../media/image49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60.png"/><Relationship Id="rId4" Type="http://schemas.openxmlformats.org/officeDocument/2006/relationships/image" Target="../media/image61.png"/><Relationship Id="rId5" Type="http://schemas.openxmlformats.org/officeDocument/2006/relationships/image" Target="../media/image2.jpg"/><Relationship Id="rId6" Type="http://schemas.openxmlformats.org/officeDocument/2006/relationships/image" Target="../media/image56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62.png"/><Relationship Id="rId4" Type="http://schemas.openxmlformats.org/officeDocument/2006/relationships/image" Target="../media/image63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74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66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65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73.png"/><Relationship Id="rId4" Type="http://schemas.openxmlformats.org/officeDocument/2006/relationships/image" Target="../media/image64.png"/><Relationship Id="rId5" Type="http://schemas.openxmlformats.org/officeDocument/2006/relationships/image" Target="../media/image71.png"/><Relationship Id="rId6" Type="http://schemas.openxmlformats.org/officeDocument/2006/relationships/image" Target="../media/image70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6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68.png"/><Relationship Id="rId4" Type="http://schemas.openxmlformats.org/officeDocument/2006/relationships/image" Target="../media/image72.png"/><Relationship Id="rId5" Type="http://schemas.openxmlformats.org/officeDocument/2006/relationships/image" Target="../media/image6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1090679" y="1317097"/>
            <a:ext cx="6482400" cy="14160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From Statistical Models to Neural Representations</a:t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1090679" y="2854646"/>
            <a:ext cx="6472800" cy="759600"/>
          </a:xfrm>
          <a:prstGeom prst="rect">
            <a:avLst/>
          </a:prstGeom>
        </p:spPr>
        <p:txBody>
          <a:bodyPr anchorCtr="0" anchor="t" bIns="34275" lIns="68575" spcFirstLastPara="1" rIns="68575" wrap="square" tIns="685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1167586" y="0"/>
            <a:ext cx="73389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2700"/>
              <a:buFont typeface="Arial"/>
              <a:buNone/>
            </a:pPr>
            <a:r>
              <a:rPr b="1" lang="en-GB"/>
              <a:t>Word2Vec – </a:t>
            </a:r>
            <a:r>
              <a:rPr i="1" lang="en-GB" sz="1800">
                <a:latin typeface="Arial"/>
                <a:ea typeface="Arial"/>
                <a:cs typeface="Arial"/>
                <a:sym typeface="Arial"/>
              </a:rPr>
              <a:t>If words could be vectors!</a:t>
            </a:r>
            <a:r>
              <a:rPr b="1" lang="en-GB"/>
              <a:t>  </a:t>
            </a:r>
            <a:endParaRPr/>
          </a:p>
        </p:txBody>
      </p:sp>
      <p:pic>
        <p:nvPicPr>
          <p:cNvPr id="199" name="Google Shape;199;p34"/>
          <p:cNvPicPr preferRelativeResize="0"/>
          <p:nvPr/>
        </p:nvPicPr>
        <p:blipFill rotWithShape="1">
          <a:blip r:embed="rId3">
            <a:alphaModFix/>
          </a:blip>
          <a:srcRect b="18197" l="19740" r="15471" t="25584"/>
          <a:stretch/>
        </p:blipFill>
        <p:spPr>
          <a:xfrm>
            <a:off x="2281814" y="1402482"/>
            <a:ext cx="4580368" cy="2235598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200" name="Google Shape;200;p34"/>
          <p:cNvSpPr/>
          <p:nvPr/>
        </p:nvSpPr>
        <p:spPr>
          <a:xfrm>
            <a:off x="1167586" y="4703804"/>
            <a:ext cx="4038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https://jalammar.github.io/illustrated-word2vec/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4"/>
          <p:cNvSpPr txBox="1"/>
          <p:nvPr/>
        </p:nvSpPr>
        <p:spPr>
          <a:xfrm>
            <a:off x="1278038" y="979720"/>
            <a:ext cx="28302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4"/>
          <p:cNvSpPr txBox="1"/>
          <p:nvPr/>
        </p:nvSpPr>
        <p:spPr>
          <a:xfrm>
            <a:off x="633469" y="3638081"/>
            <a:ext cx="8042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It would be possible to compute Euclidean distances between words as a measure of similarity</a:t>
            </a:r>
            <a:endParaRPr b="0" i="0" sz="15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King : queen :: man : </a:t>
            </a:r>
            <a:r>
              <a:rPr lang="en-GB" sz="1500">
                <a:latin typeface="Gill Sans"/>
                <a:ea typeface="Gill Sans"/>
                <a:cs typeface="Gill Sans"/>
                <a:sym typeface="Gill Sans"/>
              </a:rPr>
              <a:t>?</a:t>
            </a:r>
            <a:r>
              <a:rPr b="0" i="0" lang="en-GB" sz="15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- woman</a:t>
            </a:r>
            <a:endParaRPr b="0" i="0" sz="15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type="title"/>
          </p:nvPr>
        </p:nvSpPr>
        <p:spPr>
          <a:xfrm>
            <a:off x="485740" y="94327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2700"/>
              <a:buFont typeface="Arial"/>
              <a:buNone/>
            </a:pPr>
            <a:r>
              <a:rPr lang="en-GB"/>
              <a:t>Autoencoder Architecture for learning Word Vectors</a:t>
            </a:r>
            <a:endParaRPr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b="21258" l="27062" r="28544" t="34774"/>
          <a:stretch/>
        </p:blipFill>
        <p:spPr>
          <a:xfrm>
            <a:off x="1069613" y="966840"/>
            <a:ext cx="6524368" cy="363458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3021971" y="1062916"/>
            <a:ext cx="4572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The second matrix encodes the representation of words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6"/>
          <p:cNvPicPr preferRelativeResize="0"/>
          <p:nvPr/>
        </p:nvPicPr>
        <p:blipFill rotWithShape="1">
          <a:blip r:embed="rId3">
            <a:alphaModFix/>
          </a:blip>
          <a:srcRect b="639" l="11168" r="9849" t="-489"/>
          <a:stretch/>
        </p:blipFill>
        <p:spPr>
          <a:xfrm>
            <a:off x="1075039" y="287294"/>
            <a:ext cx="4012857" cy="3512408"/>
          </a:xfrm>
          <a:prstGeom prst="rect">
            <a:avLst/>
          </a:prstGeom>
          <a:noFill/>
          <a:ln cap="flat" cmpd="sng" w="9525">
            <a:solidFill>
              <a:srgbClr val="D4E2B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5" name="Google Shape;215;p36"/>
          <p:cNvSpPr txBox="1"/>
          <p:nvPr/>
        </p:nvSpPr>
        <p:spPr>
          <a:xfrm>
            <a:off x="1075039" y="4003588"/>
            <a:ext cx="3901800" cy="2892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22209" l="-929" r="-6319" t="-7929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6"/>
          <p:cNvSpPr/>
          <p:nvPr/>
        </p:nvSpPr>
        <p:spPr>
          <a:xfrm>
            <a:off x="5347388" y="1257806"/>
            <a:ext cx="2721600" cy="2403000"/>
          </a:xfrm>
          <a:prstGeom prst="rect">
            <a:avLst/>
          </a:prstGeom>
          <a:gradFill>
            <a:gsLst>
              <a:gs pos="0">
                <a:srgbClr val="F8EEC7"/>
              </a:gs>
              <a:gs pos="50000">
                <a:srgbClr val="F6E8B8"/>
              </a:gs>
              <a:gs pos="100000">
                <a:srgbClr val="F7E7AC"/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313B3F"/>
                </a:solidFill>
                <a:latin typeface="Georgia"/>
                <a:ea typeface="Georgia"/>
                <a:cs typeface="Georgia"/>
                <a:sym typeface="Georgia"/>
              </a:rPr>
              <a:t>The ideal autoencoder model balances the following: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13B3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B3F"/>
              </a:buClr>
              <a:buSzPts val="1400"/>
              <a:buFont typeface="Arial"/>
              <a:buChar char="•"/>
            </a:pPr>
            <a:r>
              <a:rPr b="0" i="0" lang="en-GB" sz="1400" u="none" cap="none" strike="noStrike">
                <a:solidFill>
                  <a:srgbClr val="313B3F"/>
                </a:solidFill>
                <a:latin typeface="Arial"/>
                <a:ea typeface="Arial"/>
                <a:cs typeface="Arial"/>
                <a:sym typeface="Arial"/>
              </a:rPr>
              <a:t>Sensitive to the inputs enough to accurately build a reconstruction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13B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B3F"/>
              </a:buClr>
              <a:buSzPts val="1400"/>
              <a:buFont typeface="Arial"/>
              <a:buChar char="•"/>
            </a:pPr>
            <a:r>
              <a:rPr b="0" i="0" lang="en-GB" sz="1400" u="none" cap="none" strike="noStrike">
                <a:solidFill>
                  <a:srgbClr val="313B3F"/>
                </a:solidFill>
                <a:latin typeface="Arial"/>
                <a:ea typeface="Arial"/>
                <a:cs typeface="Arial"/>
                <a:sym typeface="Arial"/>
              </a:rPr>
              <a:t>Insensitive enough to the inputs that the model doesn't simply memorize or overfit the training data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THE MATHEMATICS BEHIND IT</a:t>
            </a:r>
            <a:endParaRPr/>
          </a:p>
        </p:txBody>
      </p:sp>
      <p:sp>
        <p:nvSpPr>
          <p:cNvPr id="222" name="Google Shape;222;p37"/>
          <p:cNvSpPr txBox="1"/>
          <p:nvPr>
            <p:ph idx="1" type="body"/>
          </p:nvPr>
        </p:nvSpPr>
        <p:spPr>
          <a:xfrm>
            <a:off x="1162147" y="1536286"/>
            <a:ext cx="7202400" cy="2588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569" r="0" t="-13249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 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TRAINING THE WORD VECTORS</a:t>
            </a:r>
            <a:endParaRPr/>
          </a:p>
        </p:txBody>
      </p:sp>
      <p:sp>
        <p:nvSpPr>
          <p:cNvPr id="228" name="Google Shape;228;p38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12179" l="-569" r="0" t="-179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 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/>
          <p:nvPr/>
        </p:nvSpPr>
        <p:spPr>
          <a:xfrm>
            <a:off x="1" y="0"/>
            <a:ext cx="9143700" cy="51435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234" name="Google Shape;234;p39"/>
          <p:cNvCxnSpPr/>
          <p:nvPr/>
        </p:nvCxnSpPr>
        <p:spPr>
          <a:xfrm>
            <a:off x="1090422" y="1385316"/>
            <a:ext cx="31332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5" name="Google Shape;235;p39"/>
          <p:cNvSpPr txBox="1"/>
          <p:nvPr>
            <p:ph type="title"/>
          </p:nvPr>
        </p:nvSpPr>
        <p:spPr>
          <a:xfrm>
            <a:off x="1088685" y="603390"/>
            <a:ext cx="31326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BUILDING THE NEURAL MODEL</a:t>
            </a:r>
            <a:endParaRPr/>
          </a:p>
        </p:txBody>
      </p:sp>
      <p:sp>
        <p:nvSpPr>
          <p:cNvPr id="236" name="Google Shape;236;p39"/>
          <p:cNvSpPr/>
          <p:nvPr/>
        </p:nvSpPr>
        <p:spPr>
          <a:xfrm>
            <a:off x="0" y="1514607"/>
            <a:ext cx="9144000" cy="3079500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7" name="Google Shape;237;p39"/>
          <p:cNvSpPr txBox="1"/>
          <p:nvPr>
            <p:ph idx="1" type="body"/>
          </p:nvPr>
        </p:nvSpPr>
        <p:spPr>
          <a:xfrm>
            <a:off x="1088681" y="1511794"/>
            <a:ext cx="34527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Training looks for the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ϴ</a:t>
            </a:r>
            <a:r>
              <a:rPr lang="en-GB"/>
              <a:t> that maximizes the training corpus penalized log-likelihood </a:t>
            </a:r>
            <a:endParaRPr/>
          </a:p>
        </p:txBody>
      </p:sp>
      <p:pic>
        <p:nvPicPr>
          <p:cNvPr id="238" name="Google Shape;23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7871" y="1795024"/>
            <a:ext cx="3720333" cy="599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9"/>
          <p:cNvPicPr preferRelativeResize="0"/>
          <p:nvPr/>
        </p:nvPicPr>
        <p:blipFill rotWithShape="1">
          <a:blip r:embed="rId4">
            <a:alphaModFix/>
          </a:blip>
          <a:srcRect b="-1539" l="0" r="0" t="1540"/>
          <a:stretch/>
        </p:blipFill>
        <p:spPr>
          <a:xfrm>
            <a:off x="0" y="4594860"/>
            <a:ext cx="9144000" cy="5572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0" name="Google Shape;240;p39"/>
          <p:cNvCxnSpPr/>
          <p:nvPr/>
        </p:nvCxnSpPr>
        <p:spPr>
          <a:xfrm>
            <a:off x="0" y="4596310"/>
            <a:ext cx="9144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309" y="1107747"/>
            <a:ext cx="5631698" cy="339621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0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PROJECTION LAYER</a:t>
            </a:r>
            <a:endParaRPr/>
          </a:p>
        </p:txBody>
      </p:sp>
      <p:sp>
        <p:nvSpPr>
          <p:cNvPr id="247" name="Google Shape;247;p40"/>
          <p:cNvSpPr/>
          <p:nvPr/>
        </p:nvSpPr>
        <p:spPr>
          <a:xfrm>
            <a:off x="5852932" y="1308306"/>
            <a:ext cx="3083100" cy="27699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projection layer is shared such that for contexts containing the same word multiple times, the same set of weights is applied to form each part of the projection vector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This organization effectively increases the amount of data available for training the projection layer weights since each word of each context training pattern individually contributes changes to the weight values.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LIMITATIONS OF THE ABOVE MODEL</a:t>
            </a:r>
            <a:endParaRPr/>
          </a:p>
        </p:txBody>
      </p:sp>
      <p:sp>
        <p:nvSpPr>
          <p:cNvPr id="253" name="Google Shape;253;p41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Number of output units =  |V| 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For every training sequence – the total number of weights to be learnt 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en-GB"/>
              <a:t>Q = N * D + N * D * H + H * V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en-GB"/>
              <a:t>N – the context length is to be fixed before 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en-GB"/>
              <a:t>H * V is the dominating factor – hence the size of vocabulary was restricted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NEW LOG LINEAR MODELS</a:t>
            </a:r>
            <a:endParaRPr/>
          </a:p>
        </p:txBody>
      </p:sp>
      <p:sp>
        <p:nvSpPr>
          <p:cNvPr id="259" name="Google Shape;259;p42"/>
          <p:cNvSpPr txBox="1"/>
          <p:nvPr>
            <p:ph idx="1" type="body"/>
          </p:nvPr>
        </p:nvSpPr>
        <p:spPr>
          <a:xfrm>
            <a:off x="1088681" y="1511793"/>
            <a:ext cx="7202400" cy="29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1841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Minimize computational complexity</a:t>
            </a:r>
            <a:endParaRPr/>
          </a:p>
          <a:p>
            <a:pPr indent="-1841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Most of the complexity is caused by the non-linear hidden layer in the model</a:t>
            </a:r>
            <a:endParaRPr/>
          </a:p>
          <a:p>
            <a:pPr indent="-1841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b="1" i="1" lang="en-GB"/>
              <a:t>Objective was to explore simpler models that might not be able to represent the data as precisely as neural networks, but can possibly be trained on much more data efficiently</a:t>
            </a:r>
            <a:endParaRPr b="1" i="1"/>
          </a:p>
          <a:p>
            <a:pPr indent="-1841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For measuring the quality of the resulting vector representations, it was checked whether similar words tend to be close to each other</a:t>
            </a:r>
            <a:endParaRPr/>
          </a:p>
          <a:p>
            <a:pPr indent="-1841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 Words can have multiple degrees of similarity </a:t>
            </a:r>
            <a:endParaRPr/>
          </a:p>
          <a:p>
            <a:pPr indent="-1905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-GB"/>
              <a:t>Computer, Computing, Computation </a:t>
            </a:r>
            <a:endParaRPr/>
          </a:p>
          <a:p>
            <a:pPr indent="-1905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-GB"/>
              <a:t>King, queen, palace, royalty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3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SKIP-GRAM MODEL</a:t>
            </a:r>
            <a:endParaRPr/>
          </a:p>
        </p:txBody>
      </p:sp>
      <p:sp>
        <p:nvSpPr>
          <p:cNvPr id="265" name="Google Shape;265;p43"/>
          <p:cNvSpPr txBox="1"/>
          <p:nvPr>
            <p:ph idx="1" type="body"/>
          </p:nvPr>
        </p:nvSpPr>
        <p:spPr>
          <a:xfrm>
            <a:off x="378697" y="1560755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Feedforward Neural Network with the projection layer shared for all words  - all words get projected into the same position (their vectors are averaged)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A bag-of-words model as the order of words in the history does not influence the projection.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Also use words from the future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Log-linear classifier with four future and four history words at the input</a:t>
            </a:r>
            <a:endParaRPr/>
          </a:p>
          <a:p>
            <a:pPr indent="-1778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-GB"/>
              <a:t>Training criterion - Correctly classify the current (middle) word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601790" y="272606"/>
            <a:ext cx="56580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eorgia"/>
              <a:buNone/>
            </a:pPr>
            <a:r>
              <a:rPr lang="en-GB"/>
              <a:t>Statistical Model of a Language</a:t>
            </a:r>
            <a:endParaRPr/>
          </a:p>
        </p:txBody>
      </p:sp>
      <p:sp>
        <p:nvSpPr>
          <p:cNvPr id="152" name="Google Shape;152;p26"/>
          <p:cNvSpPr txBox="1"/>
          <p:nvPr/>
        </p:nvSpPr>
        <p:spPr>
          <a:xfrm>
            <a:off x="967947" y="1453184"/>
            <a:ext cx="7208100" cy="29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Vocabulary (V)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Word w ∈ V </a:t>
            </a:r>
            <a:endParaRPr b="0" i="0" sz="21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Language (L)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Sentence s ∈ L </a:t>
            </a:r>
            <a:endParaRPr b="0" i="0" sz="21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 ⊂ V* usually infinite </a:t>
            </a:r>
            <a:endParaRPr b="0" i="0" sz="21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 = w</a:t>
            </a:r>
            <a:r>
              <a:rPr b="0" baseline="-2500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1</a:t>
            </a: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,…w</a:t>
            </a:r>
            <a:r>
              <a:rPr b="0" baseline="-2500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</a:t>
            </a: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b="0" i="0" sz="21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Probability of s =P(s)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Find P(S = W</a:t>
            </a:r>
            <a:r>
              <a:rPr b="0" baseline="-2500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1,n</a:t>
            </a: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= &lt;w</a:t>
            </a:r>
            <a:r>
              <a:rPr b="0" baseline="-2500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1,n</a:t>
            </a: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&gt;) where w</a:t>
            </a:r>
            <a:r>
              <a:rPr b="0" baseline="-2500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1,n</a:t>
            </a:r>
            <a:r>
              <a:rPr b="0" i="0" lang="en-GB" sz="21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is a sequence of words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7455" y="0"/>
            <a:ext cx="3891096" cy="47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4"/>
          <p:cNvSpPr txBox="1"/>
          <p:nvPr/>
        </p:nvSpPr>
        <p:spPr>
          <a:xfrm>
            <a:off x="399236" y="1382959"/>
            <a:ext cx="4288500" cy="23781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Train a simple neural network with a single hidden layer to perform a certain task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However - that neural network is not going to be used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Goal is actually just to learn the weights of the hidden layer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These weights will represent the “word vectors” 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44"/>
          <p:cNvSpPr txBox="1"/>
          <p:nvPr>
            <p:ph idx="4294967295" type="title"/>
          </p:nvPr>
        </p:nvSpPr>
        <p:spPr>
          <a:xfrm>
            <a:off x="317495" y="174956"/>
            <a:ext cx="3440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SKIP-GRAM MODEL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5"/>
          <p:cNvPicPr preferRelativeResize="0"/>
          <p:nvPr/>
        </p:nvPicPr>
        <p:blipFill rotWithShape="1">
          <a:blip r:embed="rId3">
            <a:alphaModFix/>
          </a:blip>
          <a:srcRect b="8621" l="20798" r="25802" t="30577"/>
          <a:stretch/>
        </p:blipFill>
        <p:spPr>
          <a:xfrm>
            <a:off x="3306307" y="699921"/>
            <a:ext cx="5639600" cy="361188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5"/>
          <p:cNvSpPr txBox="1"/>
          <p:nvPr/>
        </p:nvSpPr>
        <p:spPr>
          <a:xfrm>
            <a:off x="198091" y="811336"/>
            <a:ext cx="2883900" cy="22242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Train a neural network to do the following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Given a specific word in the middle of a sentence (the input word) – if we pick one nearby word at random - the network will tell us the probability for every word in our vocabulary of being the “nearby word” that we chose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45"/>
          <p:cNvSpPr txBox="1"/>
          <p:nvPr>
            <p:ph type="title"/>
          </p:nvPr>
        </p:nvSpPr>
        <p:spPr>
          <a:xfrm>
            <a:off x="567476" y="181580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THE FAKE TASK</a:t>
            </a:r>
            <a:endParaRPr/>
          </a:p>
        </p:txBody>
      </p:sp>
      <p:sp>
        <p:nvSpPr>
          <p:cNvPr id="280" name="Google Shape;280;p45"/>
          <p:cNvSpPr txBox="1"/>
          <p:nvPr/>
        </p:nvSpPr>
        <p:spPr>
          <a:xfrm>
            <a:off x="198095" y="3009019"/>
            <a:ext cx="2690700" cy="2847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Nearby – size of window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6"/>
          <p:cNvPicPr preferRelativeResize="0"/>
          <p:nvPr/>
        </p:nvPicPr>
        <p:blipFill rotWithShape="1">
          <a:blip r:embed="rId3">
            <a:alphaModFix/>
          </a:blip>
          <a:srcRect b="11736" l="19300" r="24770" t="25603"/>
          <a:stretch/>
        </p:blipFill>
        <p:spPr>
          <a:xfrm>
            <a:off x="129715" y="122285"/>
            <a:ext cx="6598072" cy="4158122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6"/>
          <p:cNvSpPr txBox="1"/>
          <p:nvPr/>
        </p:nvSpPr>
        <p:spPr>
          <a:xfrm>
            <a:off x="6792854" y="122285"/>
            <a:ext cx="2079300" cy="17931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Hidden Layer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Suppose we’re learning word vectors with 300 features – then the hidden layer is going to be represented by a weight matrix with 10,000 rows   and 300 columns 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47"/>
          <p:cNvPicPr preferRelativeResize="0"/>
          <p:nvPr/>
        </p:nvPicPr>
        <p:blipFill rotWithShape="1">
          <a:blip r:embed="rId3">
            <a:alphaModFix/>
          </a:blip>
          <a:srcRect b="7376" l="24000" r="26000" t="14400"/>
          <a:stretch/>
        </p:blipFill>
        <p:spPr>
          <a:xfrm>
            <a:off x="612648" y="265176"/>
            <a:ext cx="4572000" cy="402336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7"/>
          <p:cNvSpPr txBox="1"/>
          <p:nvPr/>
        </p:nvSpPr>
        <p:spPr>
          <a:xfrm>
            <a:off x="5312780" y="481096"/>
            <a:ext cx="3538500" cy="37479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none" cap="none" strike="noStrike">
                <a:solidFill>
                  <a:srgbClr val="313131"/>
                </a:solidFill>
                <a:latin typeface="Arial"/>
                <a:ea typeface="Arial"/>
                <a:cs typeface="Arial"/>
                <a:sym typeface="Arial"/>
              </a:rPr>
              <a:t>The Output Layer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The </a:t>
            </a:r>
            <a:r>
              <a:rPr b="0" i="0" lang="en-GB" sz="1100" u="none" cap="none" strike="noStrike">
                <a:solidFill>
                  <a:srgbClr val="BF616A"/>
                </a:solidFill>
                <a:latin typeface="Arial"/>
                <a:ea typeface="Arial"/>
                <a:cs typeface="Arial"/>
                <a:sym typeface="Arial"/>
              </a:rPr>
              <a:t>1 x 300</a:t>
            </a:r>
            <a:r>
              <a:rPr b="0" i="0" lang="en-GB" sz="1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 word vector for an input word gets fed to the output layer – which is a softmax regression classifier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Each output neuron will produce an output between 0 and 1, and the sum of all these output values will add up to 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Specifically, each output neuron has a weight vector which it multiplies against the word vector from the hidden layer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It then applies the function </a:t>
            </a:r>
            <a:r>
              <a:rPr b="0" i="0" lang="en-GB" sz="1100" u="none" cap="none" strike="noStrike">
                <a:solidFill>
                  <a:srgbClr val="BF616A"/>
                </a:solidFill>
                <a:latin typeface="Arial"/>
                <a:ea typeface="Arial"/>
                <a:cs typeface="Arial"/>
                <a:sym typeface="Arial"/>
              </a:rPr>
              <a:t>exp(x)</a:t>
            </a:r>
            <a:r>
              <a:rPr b="0" i="0" lang="en-GB" sz="1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 to the result and divides this by the sum of the results from </a:t>
            </a:r>
            <a:r>
              <a:rPr b="0" i="1" lang="en-GB" sz="1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all</a:t>
            </a:r>
            <a:r>
              <a:rPr b="0" i="0" lang="en-GB" sz="1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 10,000 output nodes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PROBABILITY OF A RANDOM “NEARBY” WORD</a:t>
            </a:r>
            <a:endParaRPr/>
          </a:p>
        </p:txBody>
      </p:sp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27099" l="24800" r="25398" t="46756"/>
          <a:stretch/>
        </p:blipFill>
        <p:spPr>
          <a:xfrm>
            <a:off x="617078" y="1581370"/>
            <a:ext cx="8145668" cy="24054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672490" y="211683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TRAINING SKIP-GRAM MODELS</a:t>
            </a:r>
            <a:endParaRPr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3">
            <a:alphaModFix/>
          </a:blip>
          <a:srcRect b="8442" l="25799" r="21527" t="32889"/>
          <a:stretch/>
        </p:blipFill>
        <p:spPr>
          <a:xfrm>
            <a:off x="249356" y="1152571"/>
            <a:ext cx="4150976" cy="2600613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9"/>
          <p:cNvSpPr txBox="1"/>
          <p:nvPr/>
        </p:nvSpPr>
        <p:spPr>
          <a:xfrm>
            <a:off x="1983288" y="2385275"/>
            <a:ext cx="2706600" cy="17931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If the target word is </a:t>
            </a:r>
            <a:r>
              <a:rPr b="0" i="1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juice and window size is 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 </a:t>
            </a: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its neighboring words will be </a:t>
            </a:r>
            <a:r>
              <a:rPr b="0" i="1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( have, orange, and, eggs)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1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</a:t>
            </a: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nput and target word pairs will contain (juice, have), (juice, orange), (juice, and), (juice, eggs)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49"/>
          <p:cNvSpPr txBox="1"/>
          <p:nvPr/>
        </p:nvSpPr>
        <p:spPr>
          <a:xfrm>
            <a:off x="4743670" y="1152572"/>
            <a:ext cx="4258500" cy="35325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We will complete the forward pass for all 4 target words </a:t>
            </a:r>
            <a:r>
              <a:rPr b="0" i="1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( have, orange, and, eggs).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Calculate the errors vectors[1xV dimension] corresponding to each target word. – so  4 1xV error vectors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Perform an element-wise sum to get a 1xV vector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weights of the hidden layer will be updated based on this cumulative 1xV error vector.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back propagation for training samples corresponding to a source word is done in one back pass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0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Skip gram Prediction</a:t>
            </a:r>
            <a:endParaRPr/>
          </a:p>
        </p:txBody>
      </p:sp>
      <p:pic>
        <p:nvPicPr>
          <p:cNvPr id="312" name="Google Shape;31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7538" y="1222275"/>
            <a:ext cx="6993619" cy="369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1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318" name="Google Shape;31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250" y="303244"/>
            <a:ext cx="7202477" cy="4819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2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RECAPITULATION</a:t>
            </a:r>
            <a:endParaRPr/>
          </a:p>
        </p:txBody>
      </p:sp>
      <p:sp>
        <p:nvSpPr>
          <p:cNvPr id="324" name="Google Shape;324;p52"/>
          <p:cNvSpPr txBox="1"/>
          <p:nvPr>
            <p:ph idx="1" type="body"/>
          </p:nvPr>
        </p:nvSpPr>
        <p:spPr>
          <a:xfrm>
            <a:off x="1088684" y="1511799"/>
            <a:ext cx="7202400" cy="24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32500" lnSpcReduction="10000"/>
          </a:bodyPr>
          <a:lstStyle/>
          <a:p>
            <a:pPr indent="-107156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I love </a:t>
            </a:r>
            <a:r>
              <a:rPr b="1" lang="en-GB"/>
              <a:t>cats</a:t>
            </a:r>
            <a:r>
              <a:rPr lang="en-GB"/>
              <a:t> and dogs but not birds as pets</a:t>
            </a:r>
            <a:endParaRPr/>
          </a:p>
          <a:p>
            <a:pPr indent="-107156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V = cats</a:t>
            </a:r>
            <a:endParaRPr/>
          </a:p>
          <a:p>
            <a:pPr indent="-107156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P = I</a:t>
            </a:r>
            <a:endParaRPr/>
          </a:p>
          <a:p>
            <a:pPr indent="-107156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P = love</a:t>
            </a:r>
            <a:endParaRPr/>
          </a:p>
          <a:p>
            <a:pPr indent="-107156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P = and</a:t>
            </a:r>
            <a:endParaRPr/>
          </a:p>
          <a:p>
            <a:pPr indent="-107156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P = dogs</a:t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325" name="Google Shape;325;p52"/>
          <p:cNvPicPr preferRelativeResize="0"/>
          <p:nvPr/>
        </p:nvPicPr>
        <p:blipFill rotWithShape="1">
          <a:blip r:embed="rId3">
            <a:alphaModFix/>
          </a:blip>
          <a:srcRect b="57891" l="8192" r="31657" t="21537"/>
          <a:stretch/>
        </p:blipFill>
        <p:spPr>
          <a:xfrm>
            <a:off x="2812224" y="3470384"/>
            <a:ext cx="5131676" cy="88680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26" name="Google Shape;326;p52"/>
          <p:cNvGraphicFramePr/>
          <p:nvPr/>
        </p:nvGraphicFramePr>
        <p:xfrm>
          <a:off x="2248381" y="188595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{96E1C4A6-D2A0-49FC-99DF-4E78B37F6FD8}</a:tableStyleId>
              </a:tblPr>
              <a:tblGrid>
                <a:gridCol w="677975"/>
                <a:gridCol w="677975"/>
                <a:gridCol w="677975"/>
                <a:gridCol w="677975"/>
                <a:gridCol w="677975"/>
                <a:gridCol w="677975"/>
                <a:gridCol w="677975"/>
                <a:gridCol w="677975"/>
                <a:gridCol w="677975"/>
                <a:gridCol w="677975"/>
              </a:tblGrid>
              <a:tr h="278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a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and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cats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dogs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i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Zebra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  <p:graphicFrame>
        <p:nvGraphicFramePr>
          <p:cNvPr id="327" name="Google Shape;327;p52"/>
          <p:cNvGraphicFramePr/>
          <p:nvPr/>
        </p:nvGraphicFramePr>
        <p:xfrm>
          <a:off x="2248381" y="26840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{910EF44C-B238-4489-B30C-316874DB41B2}</a:tableStyleId>
              </a:tblPr>
              <a:tblGrid>
                <a:gridCol w="677975"/>
                <a:gridCol w="677975"/>
                <a:gridCol w="677975"/>
                <a:gridCol w="677975"/>
                <a:gridCol w="677975"/>
                <a:gridCol w="677975"/>
                <a:gridCol w="677975"/>
                <a:gridCol w="677975"/>
                <a:gridCol w="677975"/>
                <a:gridCol w="677975"/>
              </a:tblGrid>
              <a:tr h="278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a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and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cats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dogs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i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Vector for Zebra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  <p:sp>
        <p:nvSpPr>
          <p:cNvPr id="328" name="Google Shape;328;p52"/>
          <p:cNvSpPr txBox="1"/>
          <p:nvPr/>
        </p:nvSpPr>
        <p:spPr>
          <a:xfrm>
            <a:off x="5638317" y="1608951"/>
            <a:ext cx="827700" cy="5001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U vectors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2"/>
          <p:cNvSpPr txBox="1"/>
          <p:nvPr/>
        </p:nvSpPr>
        <p:spPr>
          <a:xfrm>
            <a:off x="8104093" y="3343709"/>
            <a:ext cx="827700" cy="2847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V vectors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3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t/>
            </a:r>
            <a:endParaRPr/>
          </a:p>
        </p:txBody>
      </p:sp>
      <p:pic>
        <p:nvPicPr>
          <p:cNvPr id="335" name="Google Shape;33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324" y="159382"/>
            <a:ext cx="8531355" cy="4310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1028700" y="514350"/>
            <a:ext cx="7200900" cy="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eorgia"/>
              <a:buNone/>
            </a:pPr>
            <a:r>
              <a:rPr lang="en-GB"/>
              <a:t>Probability of a sequence</a:t>
            </a:r>
            <a:endParaRPr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1028700" y="1225685"/>
            <a:ext cx="72009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1778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800"/>
          </a:p>
          <a:p>
            <a:pPr indent="-285750" lvl="0" marL="2921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</a:pPr>
            <a:r>
              <a:rPr lang="en-GB" sz="1800"/>
              <a:t>Compute probability of sequences - P(w</a:t>
            </a:r>
            <a:r>
              <a:rPr baseline="-25000" lang="en-GB" sz="1800"/>
              <a:t>1</a:t>
            </a:r>
            <a:r>
              <a:rPr lang="en-GB" sz="1800"/>
              <a:t> ,w</a:t>
            </a:r>
            <a:r>
              <a:rPr baseline="-25000" lang="en-GB" sz="1800"/>
              <a:t>2</a:t>
            </a:r>
            <a:r>
              <a:rPr lang="en-GB" sz="1800"/>
              <a:t> ,..,w</a:t>
            </a:r>
            <a:r>
              <a:rPr baseline="-25000" lang="en-GB" sz="1800"/>
              <a:t>n</a:t>
            </a:r>
            <a:r>
              <a:rPr lang="en-GB" sz="1800"/>
              <a:t> )</a:t>
            </a:r>
            <a:endParaRPr/>
          </a:p>
          <a:p>
            <a:pPr indent="-292100" lvl="0" marL="292100" rtl="0" algn="l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-GB" sz="1800"/>
              <a:t>Decompose using the chain rule of probability </a:t>
            </a:r>
            <a:endParaRPr sz="1800"/>
          </a:p>
          <a:p>
            <a:pPr indent="0" lvl="0" marL="0" rtl="0" algn="l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-GB" sz="1800"/>
              <a:t>      P(w</a:t>
            </a:r>
            <a:r>
              <a:rPr baseline="-25000" lang="en-GB" sz="1800"/>
              <a:t>1 </a:t>
            </a:r>
            <a:r>
              <a:rPr lang="en-GB" sz="1800"/>
              <a:t>,w</a:t>
            </a:r>
            <a:r>
              <a:rPr baseline="-25000" lang="en-GB" sz="1800"/>
              <a:t>2</a:t>
            </a:r>
            <a:r>
              <a:rPr lang="en-GB" sz="1800"/>
              <a:t> ,..,w</a:t>
            </a:r>
            <a:r>
              <a:rPr baseline="-25000" lang="en-GB" sz="1800"/>
              <a:t>n</a:t>
            </a:r>
            <a:r>
              <a:rPr lang="en-GB" sz="1800"/>
              <a:t> ) =P(w</a:t>
            </a:r>
            <a:r>
              <a:rPr baseline="-25000" lang="en-GB" sz="1800"/>
              <a:t>1</a:t>
            </a:r>
            <a:r>
              <a:rPr lang="en-GB" sz="1800"/>
              <a:t> )P(w</a:t>
            </a:r>
            <a:r>
              <a:rPr baseline="-25000" lang="en-GB" sz="1800"/>
              <a:t>2</a:t>
            </a:r>
            <a:r>
              <a:rPr lang="en-GB" sz="1800"/>
              <a:t> |w1 )P(w</a:t>
            </a:r>
            <a:r>
              <a:rPr baseline="-25000" lang="en-GB" sz="1800"/>
              <a:t>3</a:t>
            </a:r>
            <a:r>
              <a:rPr lang="en-GB" sz="1800"/>
              <a:t> |w</a:t>
            </a:r>
            <a:r>
              <a:rPr baseline="-25000" lang="en-GB" sz="1800"/>
              <a:t>1</a:t>
            </a:r>
            <a:r>
              <a:rPr lang="en-GB" sz="1800"/>
              <a:t> ,w</a:t>
            </a:r>
            <a:r>
              <a:rPr baseline="-25000" lang="en-GB" sz="1800"/>
              <a:t>2</a:t>
            </a:r>
            <a:r>
              <a:rPr lang="en-GB" sz="1800"/>
              <a:t>),… P(w</a:t>
            </a:r>
            <a:r>
              <a:rPr baseline="-25000" lang="en-GB" sz="1800"/>
              <a:t>n</a:t>
            </a:r>
            <a:r>
              <a:rPr lang="en-GB" sz="1800"/>
              <a:t> |w</a:t>
            </a:r>
            <a:r>
              <a:rPr baseline="-25000" lang="en-GB" sz="1800"/>
              <a:t>1</a:t>
            </a:r>
            <a:r>
              <a:rPr lang="en-GB" sz="1800"/>
              <a:t> ..,w</a:t>
            </a:r>
            <a:r>
              <a:rPr baseline="-25000" lang="en-GB" sz="1800"/>
              <a:t>n-1</a:t>
            </a:r>
            <a:r>
              <a:rPr lang="en-GB" sz="1800"/>
              <a:t>)</a:t>
            </a:r>
            <a:endParaRPr/>
          </a:p>
          <a:p>
            <a:pPr indent="0" lvl="0" marL="0" rtl="0" algn="l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t/>
            </a:r>
            <a:endParaRPr sz="1800"/>
          </a:p>
          <a:p>
            <a:pPr indent="-292100" lvl="0" marL="292100" rtl="0" algn="l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⮚"/>
            </a:pPr>
            <a:r>
              <a:rPr lang="en-GB" sz="1800"/>
              <a:t>Markov assumption : we can predict the probability of some future unit without looking too far into the past </a:t>
            </a:r>
            <a:endParaRPr/>
          </a:p>
          <a:p>
            <a:pPr indent="-177800" lvl="0" marL="292100" rtl="0" algn="l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54"/>
          <p:cNvPicPr preferRelativeResize="0"/>
          <p:nvPr/>
        </p:nvPicPr>
        <p:blipFill rotWithShape="1">
          <a:blip r:embed="rId3">
            <a:alphaModFix/>
          </a:blip>
          <a:srcRect b="0" l="0" r="0" t="16051"/>
          <a:stretch/>
        </p:blipFill>
        <p:spPr>
          <a:xfrm>
            <a:off x="0" y="894948"/>
            <a:ext cx="5185819" cy="3677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8906" y="720563"/>
            <a:ext cx="3817086" cy="411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54"/>
          <p:cNvSpPr txBox="1"/>
          <p:nvPr/>
        </p:nvSpPr>
        <p:spPr>
          <a:xfrm>
            <a:off x="250106" y="128025"/>
            <a:ext cx="4310400" cy="361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GB" sz="19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Joint prediction of all surrounding words</a:t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5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SOFTMAX COMPUTATION FOR SKIP-GRAM</a:t>
            </a:r>
            <a:endParaRPr/>
          </a:p>
        </p:txBody>
      </p:sp>
      <p:pic>
        <p:nvPicPr>
          <p:cNvPr id="348" name="Google Shape;348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868" y="996852"/>
            <a:ext cx="3285439" cy="3545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5"/>
          <p:cNvPicPr preferRelativeResize="0"/>
          <p:nvPr/>
        </p:nvPicPr>
        <p:blipFill rotWithShape="1">
          <a:blip r:embed="rId4">
            <a:alphaModFix/>
          </a:blip>
          <a:srcRect b="0" l="9901" r="0" t="14302"/>
          <a:stretch/>
        </p:blipFill>
        <p:spPr>
          <a:xfrm>
            <a:off x="3304793" y="1682286"/>
            <a:ext cx="2795415" cy="817117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0" name="Google Shape;350;p55"/>
          <p:cNvSpPr txBox="1"/>
          <p:nvPr/>
        </p:nvSpPr>
        <p:spPr>
          <a:xfrm>
            <a:off x="3292205" y="1147941"/>
            <a:ext cx="3214500" cy="715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Given a sequence of training words w</a:t>
            </a:r>
            <a:r>
              <a:rPr b="0" baseline="-2500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</a:t>
            </a: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, w</a:t>
            </a:r>
            <a:r>
              <a:rPr b="0" baseline="-2500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, …, w</a:t>
            </a:r>
            <a:r>
              <a:rPr b="0" baseline="-2500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</a:t>
            </a: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- Maximize average Log Probability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1" name="Google Shape;351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04792" y="2559866"/>
            <a:ext cx="3723679" cy="102965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2" name="Google Shape;352;p55"/>
          <p:cNvSpPr txBox="1"/>
          <p:nvPr>
            <p:ph idx="1" type="body"/>
          </p:nvPr>
        </p:nvSpPr>
        <p:spPr>
          <a:xfrm>
            <a:off x="6693061" y="1481802"/>
            <a:ext cx="2451000" cy="2007900"/>
          </a:xfrm>
          <a:prstGeom prst="rect">
            <a:avLst/>
          </a:prstGeom>
          <a:gradFill>
            <a:gsLst>
              <a:gs pos="0">
                <a:srgbClr val="F6D9E3"/>
              </a:gs>
              <a:gs pos="100000">
                <a:srgbClr val="EA86AE">
                  <a:alpha val="91372"/>
                </a:srgbClr>
              </a:gs>
            </a:gsLst>
            <a:lin ang="5400012" scaled="0"/>
          </a:gra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7620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Large values of context c – will yield more training samples – more computing time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Having |V| output nodes is not practical</a:t>
            </a:r>
            <a:endParaRPr/>
          </a:p>
        </p:txBody>
      </p:sp>
      <p:sp>
        <p:nvSpPr>
          <p:cNvPr id="353" name="Google Shape;353;p55"/>
          <p:cNvSpPr txBox="1"/>
          <p:nvPr/>
        </p:nvSpPr>
        <p:spPr>
          <a:xfrm>
            <a:off x="3292205" y="3699796"/>
            <a:ext cx="3652800" cy="7509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 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7337044" cy="4891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56"/>
          <p:cNvSpPr txBox="1"/>
          <p:nvPr/>
        </p:nvSpPr>
        <p:spPr>
          <a:xfrm>
            <a:off x="3557306" y="4786781"/>
            <a:ext cx="5540100" cy="477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https://towardsdatascience.com/skip-gram-nlp-context-words-prediction-algorithm-5bbf34f84e0c</a:t>
            </a:r>
            <a:endParaRPr b="0" i="0" sz="11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7"/>
          <p:cNvSpPr/>
          <p:nvPr/>
        </p:nvSpPr>
        <p:spPr>
          <a:xfrm>
            <a:off x="0" y="1514607"/>
            <a:ext cx="9144000" cy="3079500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5" name="Google Shape;365;p57"/>
          <p:cNvPicPr preferRelativeResize="0"/>
          <p:nvPr/>
        </p:nvPicPr>
        <p:blipFill rotWithShape="1">
          <a:blip r:embed="rId3">
            <a:alphaModFix/>
          </a:blip>
          <a:srcRect b="-1539" l="0" r="0" t="1540"/>
          <a:stretch/>
        </p:blipFill>
        <p:spPr>
          <a:xfrm>
            <a:off x="0" y="4594860"/>
            <a:ext cx="9144000" cy="5572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6" name="Google Shape;366;p57"/>
          <p:cNvCxnSpPr/>
          <p:nvPr/>
        </p:nvCxnSpPr>
        <p:spPr>
          <a:xfrm>
            <a:off x="0" y="4596310"/>
            <a:ext cx="9144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7" name="Google Shape;367;p57"/>
          <p:cNvCxnSpPr/>
          <p:nvPr/>
        </p:nvCxnSpPr>
        <p:spPr>
          <a:xfrm>
            <a:off x="1813335" y="2646407"/>
            <a:ext cx="64779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8" name="Google Shape;368;p57"/>
          <p:cNvSpPr/>
          <p:nvPr/>
        </p:nvSpPr>
        <p:spPr>
          <a:xfrm>
            <a:off x="1" y="0"/>
            <a:ext cx="9143700" cy="51435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9" name="Google Shape;369;p57"/>
          <p:cNvSpPr/>
          <p:nvPr/>
        </p:nvSpPr>
        <p:spPr>
          <a:xfrm>
            <a:off x="0" y="1514607"/>
            <a:ext cx="9144000" cy="3079500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0" name="Google Shape;370;p57"/>
          <p:cNvSpPr txBox="1"/>
          <p:nvPr>
            <p:ph type="title"/>
          </p:nvPr>
        </p:nvSpPr>
        <p:spPr>
          <a:xfrm>
            <a:off x="102123" y="111267"/>
            <a:ext cx="4475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ill Sans"/>
              <a:buNone/>
            </a:pPr>
            <a:r>
              <a:rPr lang="en-GB" sz="3100"/>
              <a:t>CONTINUOUS BAG OF WORDS MODEL</a:t>
            </a:r>
            <a:endParaRPr/>
          </a:p>
        </p:txBody>
      </p:sp>
      <p:cxnSp>
        <p:nvCxnSpPr>
          <p:cNvPr id="371" name="Google Shape;371;p57"/>
          <p:cNvCxnSpPr/>
          <p:nvPr/>
        </p:nvCxnSpPr>
        <p:spPr>
          <a:xfrm>
            <a:off x="1089463" y="2646407"/>
            <a:ext cx="31287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72" name="Google Shape;372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52237" y="283465"/>
            <a:ext cx="3859023" cy="421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57"/>
          <p:cNvPicPr preferRelativeResize="0"/>
          <p:nvPr/>
        </p:nvPicPr>
        <p:blipFill rotWithShape="1">
          <a:blip r:embed="rId3">
            <a:alphaModFix/>
          </a:blip>
          <a:srcRect b="-1539" l="0" r="0" t="1540"/>
          <a:stretch/>
        </p:blipFill>
        <p:spPr>
          <a:xfrm>
            <a:off x="0" y="4594860"/>
            <a:ext cx="9144000" cy="5572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4" name="Google Shape;374;p57"/>
          <p:cNvCxnSpPr/>
          <p:nvPr/>
        </p:nvCxnSpPr>
        <p:spPr>
          <a:xfrm>
            <a:off x="0" y="4596310"/>
            <a:ext cx="9144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5" name="Google Shape;375;p57"/>
          <p:cNvSpPr txBox="1"/>
          <p:nvPr/>
        </p:nvSpPr>
        <p:spPr>
          <a:xfrm>
            <a:off x="102131" y="1253944"/>
            <a:ext cx="4794300" cy="30861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fake task in CBOW is somewhat similar to Skip-gram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Take a pair of words and teach the model that they co-occur but instead of adding the errors we add the input words for the same target word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If we have 4 context words for a single target word, we will have 4 1xV input vectors.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Each will be multiplied with the VxE hidden layer returning 1xE vectors.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All 4 1xE vectors will be averaged element-wise to obtain the final activation which then will be fed into the softmax layer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COMPARISON</a:t>
            </a:r>
            <a:endParaRPr/>
          </a:p>
        </p:txBody>
      </p:sp>
      <p:sp>
        <p:nvSpPr>
          <p:cNvPr id="381" name="Google Shape;381;p58"/>
          <p:cNvSpPr txBox="1"/>
          <p:nvPr>
            <p:ph idx="1" type="body"/>
          </p:nvPr>
        </p:nvSpPr>
        <p:spPr>
          <a:xfrm>
            <a:off x="1088681" y="1511794"/>
            <a:ext cx="7553400" cy="27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Skip-gram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: works well with a small amount of the training data, represents well even rare words or phrases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br>
              <a:rPr lang="en-GB">
                <a:latin typeface="Arial"/>
                <a:ea typeface="Arial"/>
                <a:cs typeface="Arial"/>
                <a:sym typeface="Arial"/>
              </a:rPr>
            </a:br>
            <a:r>
              <a:rPr b="1" lang="en-GB">
                <a:latin typeface="Arial"/>
                <a:ea typeface="Arial"/>
                <a:cs typeface="Arial"/>
                <a:sym typeface="Arial"/>
              </a:rPr>
              <a:t>CBOW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: several times faster to train than the skip-gram, slightly better accuracy for the frequent words.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Step by Step understanding of weight learning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i="1" lang="en-GB">
                <a:latin typeface="Arial"/>
                <a:ea typeface="Arial"/>
                <a:cs typeface="Arial"/>
                <a:sym typeface="Arial"/>
              </a:rPr>
              <a:t>https://thinkinfi.com/continuous-bag-of-words-cbow-single-word-model-how-it-works/</a:t>
            </a:r>
            <a:endParaRPr i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9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7" name="Google Shape;387;p59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388" name="Google Shape;388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07996"/>
            <a:ext cx="9144001" cy="4327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0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4" name="Google Shape;394;p60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395" name="Google Shape;39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93146"/>
            <a:ext cx="9144000" cy="4357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1"/>
          <p:cNvSpPr txBox="1"/>
          <p:nvPr>
            <p:ph type="title"/>
          </p:nvPr>
        </p:nvSpPr>
        <p:spPr>
          <a:xfrm>
            <a:off x="762115" y="160177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Distribution of words in N (50/300/500) dimensional space - visualization</a:t>
            </a:r>
            <a:endParaRPr/>
          </a:p>
        </p:txBody>
      </p:sp>
      <p:pic>
        <p:nvPicPr>
          <p:cNvPr id="401" name="Google Shape;401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64775" y="850800"/>
            <a:ext cx="7085738" cy="4134076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61"/>
          <p:cNvSpPr txBox="1"/>
          <p:nvPr/>
        </p:nvSpPr>
        <p:spPr>
          <a:xfrm>
            <a:off x="0" y="4428450"/>
            <a:ext cx="3639000" cy="646500"/>
          </a:xfrm>
          <a:prstGeom prst="rect">
            <a:avLst/>
          </a:prstGeom>
          <a:solidFill>
            <a:srgbClr val="F8EEC7"/>
          </a:solidFill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2 D plot - using PCA - </a:t>
            </a:r>
            <a:endParaRPr b="0" i="0" sz="11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https://cs.stanford.edu/people/karpathy/tsnejs/csvdemo.html</a:t>
            </a:r>
            <a:endParaRPr b="0" i="0" sz="11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736" y="118685"/>
            <a:ext cx="6931675" cy="4284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0735" y="715915"/>
            <a:ext cx="6588271" cy="442758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09" name="Google Shape;409;p62"/>
          <p:cNvSpPr txBox="1"/>
          <p:nvPr/>
        </p:nvSpPr>
        <p:spPr>
          <a:xfrm>
            <a:off x="173738" y="4151925"/>
            <a:ext cx="3635400" cy="991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</a:rPr>
              <a:t>Application dependent training for maximum benefit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3"/>
          <p:cNvSpPr txBox="1"/>
          <p:nvPr>
            <p:ph type="title"/>
          </p:nvPr>
        </p:nvSpPr>
        <p:spPr>
          <a:xfrm>
            <a:off x="501115" y="236171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HIERARCHICAL SOFTMAX</a:t>
            </a:r>
            <a:endParaRPr/>
          </a:p>
        </p:txBody>
      </p:sp>
      <p:pic>
        <p:nvPicPr>
          <p:cNvPr id="415" name="Google Shape;415;p63"/>
          <p:cNvPicPr preferRelativeResize="0"/>
          <p:nvPr/>
        </p:nvPicPr>
        <p:blipFill rotWithShape="1">
          <a:blip r:embed="rId3">
            <a:alphaModFix/>
          </a:blip>
          <a:srcRect b="34482" l="28320" r="39336" t="31034"/>
          <a:stretch/>
        </p:blipFill>
        <p:spPr>
          <a:xfrm>
            <a:off x="3799293" y="1501822"/>
            <a:ext cx="5145020" cy="3085425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63"/>
          <p:cNvSpPr txBox="1"/>
          <p:nvPr/>
        </p:nvSpPr>
        <p:spPr>
          <a:xfrm>
            <a:off x="256294" y="1175138"/>
            <a:ext cx="3758700" cy="22242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All words are at leaf nodes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path is a sequence of words (context) that lead to that word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P(w/context) = path cost of reaching that word taking the context as a path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At each node – we need the Probability of branching right or left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63"/>
          <p:cNvSpPr txBox="1"/>
          <p:nvPr/>
        </p:nvSpPr>
        <p:spPr>
          <a:xfrm>
            <a:off x="4861368" y="1501816"/>
            <a:ext cx="253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 Binary Tree at the Output Layer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601790" y="272606"/>
            <a:ext cx="56580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eorgia"/>
              <a:buNone/>
            </a:pPr>
            <a:r>
              <a:rPr lang="en-GB"/>
              <a:t>Predicting words to complete sequences</a:t>
            </a:r>
            <a:endParaRPr/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989119" y="1811663"/>
            <a:ext cx="6921900" cy="26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Given a sequence w</a:t>
            </a:r>
            <a:r>
              <a:rPr baseline="-25000" lang="en-GB" sz="1700"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GB" sz="1700">
                <a:latin typeface="Arial"/>
                <a:ea typeface="Arial"/>
                <a:cs typeface="Arial"/>
                <a:sym typeface="Arial"/>
              </a:rPr>
              <a:t>w</a:t>
            </a:r>
            <a:r>
              <a:rPr baseline="-25000" lang="en-GB" sz="17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GB" sz="1700">
                <a:latin typeface="Arial"/>
                <a:ea typeface="Arial"/>
                <a:cs typeface="Arial"/>
                <a:sym typeface="Arial"/>
              </a:rPr>
              <a:t>w</a:t>
            </a:r>
            <a:r>
              <a:rPr baseline="-25000" lang="en-GB" sz="1700"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-GB" sz="1700">
                <a:latin typeface="Arial"/>
                <a:ea typeface="Arial"/>
                <a:cs typeface="Arial"/>
                <a:sym typeface="Arial"/>
              </a:rPr>
              <a:t>…w</a:t>
            </a:r>
            <a:r>
              <a:rPr baseline="-25000" lang="en-GB" sz="1700">
                <a:latin typeface="Arial"/>
                <a:ea typeface="Arial"/>
                <a:cs typeface="Arial"/>
                <a:sym typeface="Arial"/>
              </a:rPr>
              <a:t>n-1</a:t>
            </a:r>
            <a:r>
              <a:rPr lang="en-GB" sz="1700">
                <a:latin typeface="Arial"/>
                <a:ea typeface="Arial"/>
                <a:cs typeface="Arial"/>
                <a:sym typeface="Arial"/>
              </a:rPr>
              <a:t> – predicting next word w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285750" lvl="1" marL="6858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700"/>
              <a:buChar char="•"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Predicted word w = Maximum_Likelihood_EstimateP(w|w</a:t>
            </a:r>
            <a:r>
              <a:rPr baseline="-25000" lang="en-GB" sz="1700"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GB" sz="1700">
                <a:latin typeface="Arial"/>
                <a:ea typeface="Arial"/>
                <a:cs typeface="Arial"/>
                <a:sym typeface="Arial"/>
              </a:rPr>
              <a:t>w</a:t>
            </a:r>
            <a:r>
              <a:rPr baseline="-25000" lang="en-GB" sz="17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GB" sz="1700">
                <a:latin typeface="Arial"/>
                <a:ea typeface="Arial"/>
                <a:cs typeface="Arial"/>
                <a:sym typeface="Arial"/>
              </a:rPr>
              <a:t>w</a:t>
            </a:r>
            <a:r>
              <a:rPr baseline="-25000" lang="en-GB" sz="1700"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-GB" sz="1700">
                <a:latin typeface="Arial"/>
                <a:ea typeface="Arial"/>
                <a:cs typeface="Arial"/>
                <a:sym typeface="Arial"/>
              </a:rPr>
              <a:t>…w</a:t>
            </a:r>
            <a:r>
              <a:rPr baseline="-25000" lang="en-GB" sz="1700">
                <a:latin typeface="Arial"/>
                <a:ea typeface="Arial"/>
                <a:cs typeface="Arial"/>
                <a:sym typeface="Arial"/>
              </a:rPr>
              <a:t>n-1</a:t>
            </a:r>
            <a:r>
              <a:rPr lang="en-GB" sz="1700">
                <a:latin typeface="Arial"/>
                <a:ea typeface="Arial"/>
                <a:cs typeface="Arial"/>
                <a:sym typeface="Arial"/>
              </a:rPr>
              <a:t>)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285750" lvl="1" marL="6858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700"/>
              <a:buChar char="•"/>
            </a:pPr>
            <a:r>
              <a:t/>
            </a:r>
            <a:endParaRPr b="1" i="1" sz="17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64"/>
          <p:cNvPicPr preferRelativeResize="0"/>
          <p:nvPr/>
        </p:nvPicPr>
        <p:blipFill rotWithShape="1">
          <a:blip r:embed="rId3">
            <a:alphaModFix/>
          </a:blip>
          <a:srcRect b="29856" l="6589" r="54625" t="31738"/>
          <a:stretch/>
        </p:blipFill>
        <p:spPr>
          <a:xfrm>
            <a:off x="992810" y="118241"/>
            <a:ext cx="7920268" cy="4411647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64"/>
          <p:cNvSpPr txBox="1"/>
          <p:nvPr/>
        </p:nvSpPr>
        <p:spPr>
          <a:xfrm>
            <a:off x="1189298" y="118241"/>
            <a:ext cx="7101000" cy="6234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Each internal node in the tree is a sigmoidal output in the NN – but the number of probability computation would be less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64"/>
          <p:cNvSpPr txBox="1"/>
          <p:nvPr/>
        </p:nvSpPr>
        <p:spPr>
          <a:xfrm>
            <a:off x="3941750" y="1236701"/>
            <a:ext cx="4865400" cy="15777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P(“cat”/”The””dog””And””The”) =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							P(branch left at 1|context)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						X	P(branch right at 2/context)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						X 	P(branch right at 5/context)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64"/>
          <p:cNvSpPr txBox="1"/>
          <p:nvPr/>
        </p:nvSpPr>
        <p:spPr>
          <a:xfrm>
            <a:off x="3941750" y="1243174"/>
            <a:ext cx="4865400" cy="15777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P(“cat”/”The””dog””And””The”) =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						1 - P(branch right at 1|context)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						X	P(branch right at 2/context)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						X 	P(branch right at 5/context)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5"/>
          <p:cNvSpPr txBox="1"/>
          <p:nvPr>
            <p:ph type="title"/>
          </p:nvPr>
        </p:nvSpPr>
        <p:spPr>
          <a:xfrm>
            <a:off x="439915" y="64795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EXAMPLE</a:t>
            </a:r>
            <a:endParaRPr/>
          </a:p>
        </p:txBody>
      </p:sp>
      <p:pic>
        <p:nvPicPr>
          <p:cNvPr id="431" name="Google Shape;431;p65"/>
          <p:cNvPicPr preferRelativeResize="0"/>
          <p:nvPr/>
        </p:nvPicPr>
        <p:blipFill rotWithShape="1">
          <a:blip r:embed="rId3">
            <a:alphaModFix/>
          </a:blip>
          <a:srcRect b="34698" l="21230" r="35334" t="27033"/>
          <a:stretch/>
        </p:blipFill>
        <p:spPr>
          <a:xfrm>
            <a:off x="390300" y="649256"/>
            <a:ext cx="8019244" cy="3974288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65"/>
          <p:cNvSpPr txBox="1"/>
          <p:nvPr/>
        </p:nvSpPr>
        <p:spPr>
          <a:xfrm>
            <a:off x="5034987" y="2656390"/>
            <a:ext cx="3585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0000"/>
                </a:solidFill>
                <a:latin typeface="Gill Sans"/>
                <a:ea typeface="Gill Sans"/>
                <a:cs typeface="Gill Sans"/>
                <a:sym typeface="Gill Sans"/>
              </a:rPr>
              <a:t>V1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65"/>
          <p:cNvSpPr txBox="1"/>
          <p:nvPr/>
        </p:nvSpPr>
        <p:spPr>
          <a:xfrm>
            <a:off x="4090203" y="3100568"/>
            <a:ext cx="3585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0000"/>
                </a:solidFill>
                <a:latin typeface="Gill Sans"/>
                <a:ea typeface="Gill Sans"/>
                <a:cs typeface="Gill Sans"/>
                <a:sym typeface="Gill Sans"/>
              </a:rPr>
              <a:t>V2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65"/>
          <p:cNvSpPr txBox="1"/>
          <p:nvPr/>
        </p:nvSpPr>
        <p:spPr>
          <a:xfrm>
            <a:off x="4738520" y="3377561"/>
            <a:ext cx="3585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0000"/>
                </a:solidFill>
                <a:latin typeface="Gill Sans"/>
                <a:ea typeface="Gill Sans"/>
                <a:cs typeface="Gill Sans"/>
                <a:sym typeface="Gill Sans"/>
              </a:rPr>
              <a:t>V5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6"/>
          <p:cNvSpPr txBox="1"/>
          <p:nvPr>
            <p:ph type="title"/>
          </p:nvPr>
        </p:nvSpPr>
        <p:spPr>
          <a:xfrm>
            <a:off x="439915" y="227733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HOW TO GENERATE THE TREE?</a:t>
            </a:r>
            <a:endParaRPr/>
          </a:p>
        </p:txBody>
      </p:sp>
      <p:sp>
        <p:nvSpPr>
          <p:cNvPr id="440" name="Google Shape;440;p66"/>
          <p:cNvSpPr txBox="1"/>
          <p:nvPr>
            <p:ph idx="1" type="body"/>
          </p:nvPr>
        </p:nvSpPr>
        <p:spPr>
          <a:xfrm>
            <a:off x="141975" y="1525181"/>
            <a:ext cx="36405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Can generate a randomly generated tree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8415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Performance will not be good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Can use WordNet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8415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Using most Frequent Sense – one representation per word</a:t>
            </a:r>
            <a:endParaRPr/>
          </a:p>
        </p:txBody>
      </p:sp>
      <p:pic>
        <p:nvPicPr>
          <p:cNvPr id="441" name="Google Shape;441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0563" y="704438"/>
            <a:ext cx="4994306" cy="3836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7"/>
          <p:cNvSpPr/>
          <p:nvPr/>
        </p:nvSpPr>
        <p:spPr>
          <a:xfrm>
            <a:off x="0" y="1514607"/>
            <a:ext cx="9144000" cy="3079500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7" name="Google Shape;447;p67"/>
          <p:cNvPicPr preferRelativeResize="0"/>
          <p:nvPr/>
        </p:nvPicPr>
        <p:blipFill rotWithShape="1">
          <a:blip r:embed="rId3">
            <a:alphaModFix/>
          </a:blip>
          <a:srcRect b="-1539" l="0" r="0" t="1540"/>
          <a:stretch/>
        </p:blipFill>
        <p:spPr>
          <a:xfrm>
            <a:off x="0" y="4594860"/>
            <a:ext cx="9144000" cy="5572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8" name="Google Shape;448;p67"/>
          <p:cNvCxnSpPr/>
          <p:nvPr/>
        </p:nvCxnSpPr>
        <p:spPr>
          <a:xfrm>
            <a:off x="0" y="4596310"/>
            <a:ext cx="9144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9" name="Google Shape;449;p67"/>
          <p:cNvCxnSpPr/>
          <p:nvPr/>
        </p:nvCxnSpPr>
        <p:spPr>
          <a:xfrm>
            <a:off x="1813335" y="2646407"/>
            <a:ext cx="64779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0" name="Google Shape;450;p67"/>
          <p:cNvSpPr/>
          <p:nvPr/>
        </p:nvSpPr>
        <p:spPr>
          <a:xfrm>
            <a:off x="1" y="0"/>
            <a:ext cx="9143700" cy="51435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51" name="Google Shape;451;p67"/>
          <p:cNvSpPr/>
          <p:nvPr/>
        </p:nvSpPr>
        <p:spPr>
          <a:xfrm>
            <a:off x="0" y="1514607"/>
            <a:ext cx="9144000" cy="3079500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52" name="Google Shape;452;p67"/>
          <p:cNvSpPr txBox="1"/>
          <p:nvPr>
            <p:ph type="title"/>
          </p:nvPr>
        </p:nvSpPr>
        <p:spPr>
          <a:xfrm>
            <a:off x="501893" y="648714"/>
            <a:ext cx="31323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</a:pPr>
            <a:r>
              <a:rPr lang="en-GB" sz="3600"/>
              <a:t>VECTOR ALGEBRA ON WORDS</a:t>
            </a:r>
            <a:endParaRPr/>
          </a:p>
        </p:txBody>
      </p:sp>
      <p:cxnSp>
        <p:nvCxnSpPr>
          <p:cNvPr id="453" name="Google Shape;453;p67"/>
          <p:cNvCxnSpPr/>
          <p:nvPr/>
        </p:nvCxnSpPr>
        <p:spPr>
          <a:xfrm>
            <a:off x="1089463" y="2646407"/>
            <a:ext cx="31287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54" name="Google Shape;454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18075" y="146213"/>
            <a:ext cx="4827994" cy="4297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67"/>
          <p:cNvPicPr preferRelativeResize="0"/>
          <p:nvPr/>
        </p:nvPicPr>
        <p:blipFill rotWithShape="1">
          <a:blip r:embed="rId3">
            <a:alphaModFix/>
          </a:blip>
          <a:srcRect b="-1539" l="0" r="0" t="1540"/>
          <a:stretch/>
        </p:blipFill>
        <p:spPr>
          <a:xfrm>
            <a:off x="0" y="4594860"/>
            <a:ext cx="9144000" cy="5572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6" name="Google Shape;456;p67"/>
          <p:cNvCxnSpPr/>
          <p:nvPr/>
        </p:nvCxnSpPr>
        <p:spPr>
          <a:xfrm>
            <a:off x="0" y="4596310"/>
            <a:ext cx="9144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24300" y="2027250"/>
            <a:ext cx="3329699" cy="2263914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68"/>
          <p:cNvSpPr txBox="1"/>
          <p:nvPr/>
        </p:nvSpPr>
        <p:spPr>
          <a:xfrm>
            <a:off x="410494" y="417975"/>
            <a:ext cx="4942500" cy="3693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Today is a very </a:t>
            </a:r>
            <a:r>
              <a:rPr b="1" i="0" lang="en-GB" sz="1500" u="none" cap="none" strike="noStrike">
                <a:solidFill>
                  <a:srgbClr val="CC0000"/>
                </a:solidFill>
                <a:latin typeface="Gill Sans"/>
                <a:ea typeface="Gill Sans"/>
                <a:cs typeface="Gill Sans"/>
                <a:sym typeface="Gill Sans"/>
              </a:rPr>
              <a:t>... </a:t>
            </a:r>
            <a:r>
              <a:rPr b="0" i="0" lang="en-GB" sz="15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day</a:t>
            </a:r>
            <a:endParaRPr b="0" i="0" sz="15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3" name="Google Shape;463;p68"/>
          <p:cNvSpPr txBox="1"/>
          <p:nvPr/>
        </p:nvSpPr>
        <p:spPr>
          <a:xfrm>
            <a:off x="1139269" y="820950"/>
            <a:ext cx="1910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Which model? </a:t>
            </a:r>
            <a:endParaRPr b="0" i="0" sz="14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4" name="Google Shape;464;p68"/>
          <p:cNvSpPr txBox="1"/>
          <p:nvPr/>
        </p:nvSpPr>
        <p:spPr>
          <a:xfrm>
            <a:off x="351844" y="1727100"/>
            <a:ext cx="3652500" cy="3693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It …. …. delightful …. ….</a:t>
            </a:r>
            <a:endParaRPr b="0" i="0" sz="15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5" name="Google Shape;465;p68"/>
          <p:cNvSpPr txBox="1"/>
          <p:nvPr/>
        </p:nvSpPr>
        <p:spPr>
          <a:xfrm>
            <a:off x="1069275" y="2250450"/>
            <a:ext cx="1910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Which model? </a:t>
            </a:r>
            <a:endParaRPr b="0" i="0" sz="14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6" name="Google Shape;466;p68"/>
          <p:cNvSpPr txBox="1"/>
          <p:nvPr/>
        </p:nvSpPr>
        <p:spPr>
          <a:xfrm>
            <a:off x="351844" y="2863406"/>
            <a:ext cx="3652500" cy="3693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It was a delightful day yesterday  </a:t>
            </a:r>
            <a:endParaRPr b="0" i="0" sz="15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7" name="Google Shape;467;p68"/>
          <p:cNvSpPr txBox="1"/>
          <p:nvPr/>
        </p:nvSpPr>
        <p:spPr>
          <a:xfrm>
            <a:off x="309956" y="3437813"/>
            <a:ext cx="3652500" cy="3693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It was a delightful lunch yesterday  </a:t>
            </a:r>
            <a:endParaRPr b="0" i="0" sz="15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8" name="Google Shape;468;p68"/>
          <p:cNvSpPr txBox="1"/>
          <p:nvPr/>
        </p:nvSpPr>
        <p:spPr>
          <a:xfrm>
            <a:off x="309956" y="4012219"/>
            <a:ext cx="3652500" cy="3693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It was a delightful program yesterday  </a:t>
            </a:r>
            <a:endParaRPr b="0" i="0" sz="15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9" name="Google Shape;469;p68"/>
          <p:cNvSpPr txBox="1"/>
          <p:nvPr/>
        </p:nvSpPr>
        <p:spPr>
          <a:xfrm>
            <a:off x="2577581" y="2528606"/>
            <a:ext cx="2554200" cy="33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1" lang="en-GB" sz="13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Which one is most likely? Why?</a:t>
            </a:r>
            <a:endParaRPr b="0" i="1" sz="13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9"/>
          <p:cNvSpPr txBox="1"/>
          <p:nvPr>
            <p:ph type="title"/>
          </p:nvPr>
        </p:nvSpPr>
        <p:spPr>
          <a:xfrm>
            <a:off x="280784" y="211664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OTHER WAYS TO REDUCE COMPUTATIONAL COMPLEXITY - NEGATIVE SAMPLING</a:t>
            </a:r>
            <a:endParaRPr/>
          </a:p>
        </p:txBody>
      </p:sp>
      <p:sp>
        <p:nvSpPr>
          <p:cNvPr id="475" name="Google Shape;475;p69"/>
          <p:cNvSpPr txBox="1"/>
          <p:nvPr>
            <p:ph idx="1" type="body"/>
          </p:nvPr>
        </p:nvSpPr>
        <p:spPr>
          <a:xfrm>
            <a:off x="280781" y="1511794"/>
            <a:ext cx="8010600" cy="29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780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 sz="1800">
                <a:solidFill>
                  <a:srgbClr val="FF0000"/>
                </a:solidFill>
              </a:rPr>
              <a:t>Subsampling</a:t>
            </a:r>
            <a:r>
              <a:rPr lang="en-GB" sz="1800"/>
              <a:t> frequent words to decrease the number of training examples.</a:t>
            </a:r>
            <a:endParaRPr/>
          </a:p>
          <a:p>
            <a:pPr indent="-1778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GB" sz="1800">
                <a:solidFill>
                  <a:srgbClr val="FF0000"/>
                </a:solidFill>
              </a:rPr>
              <a:t>Negative Sampling</a:t>
            </a:r>
            <a:r>
              <a:rPr lang="en-GB" sz="1800"/>
              <a:t> - Modifying the optimization objective – such that  each training sample updates only a small percentage of the model’s weights</a:t>
            </a:r>
            <a:endParaRPr/>
          </a:p>
          <a:p>
            <a:pPr indent="-1778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GB" sz="1800"/>
              <a:t>Subsampling frequent words and applying Negative Sampling not only reduces the compute burden of the training process, but also </a:t>
            </a:r>
            <a:r>
              <a:rPr b="1" lang="en-GB" sz="1800"/>
              <a:t>improves the quality</a:t>
            </a:r>
            <a:r>
              <a:rPr lang="en-GB" sz="1800"/>
              <a:t> of the resulting word vectors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0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SUBSAMPLING - 1</a:t>
            </a:r>
            <a:endParaRPr/>
          </a:p>
        </p:txBody>
      </p:sp>
      <p:sp>
        <p:nvSpPr>
          <p:cNvPr id="481" name="Google Shape;481;p70"/>
          <p:cNvSpPr txBox="1"/>
          <p:nvPr>
            <p:ph idx="1" type="body"/>
          </p:nvPr>
        </p:nvSpPr>
        <p:spPr>
          <a:xfrm>
            <a:off x="1088684" y="1511799"/>
            <a:ext cx="7202400" cy="30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ct val="100000"/>
              <a:buNone/>
            </a:pPr>
            <a:r>
              <a:rPr b="1" lang="en-GB">
                <a:solidFill>
                  <a:srgbClr val="313131"/>
                </a:solidFill>
                <a:latin typeface="Arial"/>
                <a:ea typeface="Arial"/>
                <a:cs typeface="Arial"/>
                <a:sym typeface="Arial"/>
              </a:rPr>
              <a:t>Sampling rate </a:t>
            </a:r>
            <a:r>
              <a:rPr lang="en-GB">
                <a:solidFill>
                  <a:srgbClr val="313131"/>
                </a:solidFill>
                <a:latin typeface="Arial"/>
                <a:ea typeface="Arial"/>
                <a:cs typeface="Arial"/>
                <a:sym typeface="Arial"/>
              </a:rPr>
              <a:t>determines</a:t>
            </a:r>
            <a:r>
              <a:rPr b="1" lang="en-GB">
                <a:solidFill>
                  <a:srgbClr val="31313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Probability with which to keep a given word in the vocabulary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5151"/>
              </a:buClr>
              <a:buSzPct val="100000"/>
              <a:buNone/>
            </a:pPr>
            <a:r>
              <a:rPr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Sampling parameter – 0.001 (say)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5151"/>
              </a:buClr>
              <a:buSzPct val="100000"/>
              <a:buNone/>
            </a:pPr>
            <a:r>
              <a:rPr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For w</a:t>
            </a:r>
            <a:r>
              <a:rPr baseline="-25000"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i </a:t>
            </a:r>
            <a:r>
              <a:rPr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– let z(w</a:t>
            </a:r>
            <a:r>
              <a:rPr baseline="-25000"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) – denote its relative frequency in the corpus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baseline="-25000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baseline="-25000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006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5151"/>
              </a:buClr>
              <a:buSzPct val="100000"/>
              <a:buChar char="•"/>
            </a:pPr>
            <a:r>
              <a:rPr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If word “house” occurs 1000 times in a corpus of 1 billion </a:t>
            </a:r>
            <a:r>
              <a:rPr baseline="30000"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words –  what is the probability that it will be retained for training?</a:t>
            </a:r>
            <a:endParaRPr/>
          </a:p>
          <a:p>
            <a:pPr indent="-177006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5151"/>
              </a:buClr>
              <a:buSzPct val="100000"/>
              <a:buChar char="•"/>
            </a:pPr>
            <a:r>
              <a:rPr lang="en-GB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What should be the frequency of a word to ensure that it has 50% chance of being retained in training?</a:t>
            </a:r>
            <a:endParaRPr/>
          </a:p>
        </p:txBody>
      </p:sp>
      <p:pic>
        <p:nvPicPr>
          <p:cNvPr id="482" name="Google Shape;482;p70"/>
          <p:cNvPicPr preferRelativeResize="0"/>
          <p:nvPr/>
        </p:nvPicPr>
        <p:blipFill rotWithShape="1">
          <a:blip r:embed="rId3">
            <a:alphaModFix/>
          </a:blip>
          <a:srcRect b="35461" l="23277" r="36760" t="46897"/>
          <a:stretch/>
        </p:blipFill>
        <p:spPr>
          <a:xfrm>
            <a:off x="3090440" y="2481587"/>
            <a:ext cx="4570852" cy="11348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1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SUBSAMPLING - 2</a:t>
            </a:r>
            <a:endParaRPr/>
          </a:p>
        </p:txBody>
      </p:sp>
      <p:sp>
        <p:nvSpPr>
          <p:cNvPr id="488" name="Google Shape;488;p71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Probability of discarding a word for training epochs</a:t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Higher the frequency – lesser number of times it will be picked up for training 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Vector representation of frequent words do not change much</a:t>
            </a:r>
            <a:endParaRPr/>
          </a:p>
        </p:txBody>
      </p:sp>
      <p:pic>
        <p:nvPicPr>
          <p:cNvPr id="489" name="Google Shape;489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3935" y="2061360"/>
            <a:ext cx="3235952" cy="1020780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71"/>
          <p:cNvSpPr txBox="1"/>
          <p:nvPr/>
        </p:nvSpPr>
        <p:spPr>
          <a:xfrm>
            <a:off x="5922544" y="2440275"/>
            <a:ext cx="2923800" cy="338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 = 10</a:t>
            </a:r>
            <a:r>
              <a:rPr b="0" baseline="30000" i="0" lang="en-GB" sz="13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-5 - </a:t>
            </a:r>
            <a:r>
              <a:rPr b="0" i="0" lang="en-GB" sz="13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typical value of threshold</a:t>
            </a:r>
            <a:endParaRPr b="0" i="0" sz="13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72"/>
          <p:cNvSpPr txBox="1"/>
          <p:nvPr>
            <p:ph type="title"/>
          </p:nvPr>
        </p:nvSpPr>
        <p:spPr>
          <a:xfrm>
            <a:off x="258397" y="172064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NEGATIVE SAMPLING</a:t>
            </a:r>
            <a:endParaRPr/>
          </a:p>
        </p:txBody>
      </p:sp>
      <p:sp>
        <p:nvSpPr>
          <p:cNvPr id="496" name="Google Shape;496;p72"/>
          <p:cNvSpPr txBox="1"/>
          <p:nvPr>
            <p:ph idx="1" type="body"/>
          </p:nvPr>
        </p:nvSpPr>
        <p:spPr>
          <a:xfrm>
            <a:off x="689719" y="765600"/>
            <a:ext cx="7202400" cy="37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7780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GB" sz="1400"/>
              <a:t>To train a Neural Network for a corpus of 10</a:t>
            </a:r>
            <a:r>
              <a:rPr baseline="30000" lang="en-GB" sz="1400"/>
              <a:t>6 </a:t>
            </a:r>
            <a:r>
              <a:rPr lang="en-GB" sz="1400"/>
              <a:t>words, where each word is represented by 300 dimensional vector – 300*10^6</a:t>
            </a:r>
            <a:r>
              <a:rPr baseline="30000" lang="en-GB" sz="1400"/>
              <a:t> </a:t>
            </a:r>
            <a:r>
              <a:rPr lang="en-GB" sz="1400"/>
              <a:t>weights</a:t>
            </a:r>
            <a:r>
              <a:rPr baseline="30000" lang="en-GB" sz="1400"/>
              <a:t> </a:t>
            </a:r>
            <a:r>
              <a:rPr lang="en-GB" sz="1400"/>
              <a:t>have to be updated for each training</a:t>
            </a:r>
            <a:endParaRPr/>
          </a:p>
          <a:p>
            <a:pPr indent="-1778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-GB" sz="1400"/>
              <a:t>Negative sampling </a:t>
            </a:r>
            <a:endParaRPr/>
          </a:p>
          <a:p>
            <a:pPr indent="-1778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b="1" i="1" lang="en-GB"/>
              <a:t>During each training sample only a small percentage of these weights are modified</a:t>
            </a:r>
            <a:endParaRPr b="1" i="1"/>
          </a:p>
          <a:p>
            <a:pPr indent="-1778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-GB" sz="1400"/>
              <a:t>Example - While training the network on the word pair (“fox”, “quick”) – if desired output is quick </a:t>
            </a:r>
            <a:endParaRPr/>
          </a:p>
          <a:p>
            <a:pPr indent="-1778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-GB"/>
              <a:t>Output neuron corresponding to “quick” should be 1</a:t>
            </a:r>
            <a:endParaRPr/>
          </a:p>
          <a:p>
            <a:pPr indent="-1778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-GB"/>
              <a:t>A</a:t>
            </a:r>
            <a:r>
              <a:rPr i="1" lang="en-GB"/>
              <a:t>ll</a:t>
            </a:r>
            <a:r>
              <a:rPr lang="en-GB"/>
              <a:t> other neurons should output a 0</a:t>
            </a:r>
            <a:endParaRPr/>
          </a:p>
          <a:p>
            <a:pPr indent="-1778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-GB" sz="1400"/>
              <a:t>Negative sampling suggests – rather than correcting all weights – update the weights for a </a:t>
            </a:r>
            <a:r>
              <a:rPr b="1" lang="en-GB" sz="1400"/>
              <a:t>small number</a:t>
            </a:r>
            <a:r>
              <a:rPr lang="en-GB" sz="1400"/>
              <a:t> of “negative words” to output 0  and the weight for the “positive” word (i.e. “quick”)</a:t>
            </a:r>
            <a:endParaRPr/>
          </a:p>
          <a:p>
            <a:pPr indent="-1778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b="1" lang="en-GB" sz="1200">
                <a:solidFill>
                  <a:srgbClr val="FF0000"/>
                </a:solidFill>
              </a:rPr>
              <a:t>Small – Typically 5 to 20</a:t>
            </a:r>
            <a:r>
              <a:rPr lang="en-GB" sz="1200"/>
              <a:t>  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3"/>
          <p:cNvSpPr txBox="1"/>
          <p:nvPr>
            <p:ph type="title"/>
          </p:nvPr>
        </p:nvSpPr>
        <p:spPr>
          <a:xfrm>
            <a:off x="603434" y="172083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SELECTING NEGATIVE SAMPLES</a:t>
            </a:r>
            <a:endParaRPr/>
          </a:p>
        </p:txBody>
      </p:sp>
      <p:sp>
        <p:nvSpPr>
          <p:cNvPr id="502" name="Google Shape;502;p73"/>
          <p:cNvSpPr txBox="1"/>
          <p:nvPr>
            <p:ph idx="1" type="body"/>
          </p:nvPr>
        </p:nvSpPr>
        <p:spPr>
          <a:xfrm>
            <a:off x="1088681" y="1002826"/>
            <a:ext cx="7202400" cy="309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Negative samples are selected using a “unigram distribution”</a:t>
            </a:r>
            <a:endParaRPr/>
          </a:p>
          <a:p>
            <a:pPr indent="-1778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b="1" i="1" lang="en-GB"/>
              <a:t>More frequent words are more likely to be selected as negative samples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From earlier example – Probability of “house” getting selected for weight adjustment is proportional to its frequency</a:t>
            </a:r>
            <a:endParaRPr/>
          </a:p>
          <a:p>
            <a:pPr indent="-889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pic>
        <p:nvPicPr>
          <p:cNvPr id="503" name="Google Shape;503;p73"/>
          <p:cNvPicPr preferRelativeResize="0"/>
          <p:nvPr/>
        </p:nvPicPr>
        <p:blipFill rotWithShape="1">
          <a:blip r:embed="rId3">
            <a:alphaModFix/>
          </a:blip>
          <a:srcRect b="41149" l="38921" r="37802" t="45976"/>
          <a:stretch/>
        </p:blipFill>
        <p:spPr>
          <a:xfrm>
            <a:off x="1088677" y="2525410"/>
            <a:ext cx="3724604" cy="1158766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4" name="Google Shape;504;p73"/>
          <p:cNvPicPr preferRelativeResize="0"/>
          <p:nvPr/>
        </p:nvPicPr>
        <p:blipFill rotWithShape="1">
          <a:blip r:embed="rId3">
            <a:alphaModFix/>
          </a:blip>
          <a:srcRect b="15632" l="37240" r="37552" t="67124"/>
          <a:stretch/>
        </p:blipFill>
        <p:spPr>
          <a:xfrm>
            <a:off x="4682631" y="2745723"/>
            <a:ext cx="3765904" cy="1448971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05" name="Google Shape;505;p73"/>
          <p:cNvSpPr txBox="1"/>
          <p:nvPr/>
        </p:nvSpPr>
        <p:spPr>
          <a:xfrm>
            <a:off x="2342396" y="3793683"/>
            <a:ext cx="2340300" cy="715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How does it affect?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“The dog and the cat” - corpus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06" name="Google Shape;506;p73"/>
          <p:cNvGraphicFramePr/>
          <p:nvPr/>
        </p:nvGraphicFramePr>
        <p:xfrm>
          <a:off x="5834471" y="21562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{96E1C4A6-D2A0-49FC-99DF-4E78B37F6FD8}</a:tableStyleId>
              </a:tblPr>
              <a:tblGrid>
                <a:gridCol w="764900"/>
                <a:gridCol w="764900"/>
                <a:gridCol w="754100"/>
              </a:tblGrid>
              <a:tr h="499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5725" marB="0" marR="5725" marL="5725" anchor="b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cap="none" strike="noStrike"/>
                        <a:t>Old formula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5725" marB="0" marR="5725" marL="5725" anchor="b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cap="none" strike="noStrike"/>
                        <a:t>New formula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5725" marB="0" marR="5725" marL="5725" anchor="b"/>
                </a:tc>
              </a:tr>
              <a:tr h="118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cap="none" strike="noStrike"/>
                        <a:t>The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5725" marB="0" marR="5725" marL="57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cap="none" strike="noStrike"/>
                        <a:t>0.4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5725" marB="0" marR="5725" marL="57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cap="none" strike="noStrike"/>
                        <a:t>0.35922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5725" marB="0" marR="5725" marL="5725" anchor="b"/>
                </a:tc>
              </a:tr>
              <a:tr h="118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cap="none" strike="noStrike"/>
                        <a:t>Dog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5725" marB="0" marR="5725" marL="57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cap="none" strike="noStrike"/>
                        <a:t>0.166667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5725" marB="0" marR="5725" marL="57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cap="none" strike="noStrike"/>
                        <a:t>0.213593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5725" marB="0" marR="5725" marL="5725" anchor="b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If you wanted your computer to write your story</a:t>
            </a:r>
            <a:endParaRPr/>
          </a:p>
        </p:txBody>
      </p:sp>
      <p:sp>
        <p:nvSpPr>
          <p:cNvPr id="170" name="Google Shape;170;p29"/>
          <p:cNvSpPr txBox="1"/>
          <p:nvPr/>
        </p:nvSpPr>
        <p:spPr>
          <a:xfrm>
            <a:off x="1084688" y="1749488"/>
            <a:ext cx="6741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GB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</a:t>
            </a:r>
            <a:r>
              <a:rPr b="0" i="0" lang="en-GB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he student ………………..</a:t>
            </a:r>
            <a:endParaRPr b="0" i="0" sz="20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4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LEARNING PHRASE REPRESENTATION</a:t>
            </a:r>
            <a:endParaRPr/>
          </a:p>
        </p:txBody>
      </p:sp>
      <p:pic>
        <p:nvPicPr>
          <p:cNvPr id="512" name="Google Shape;512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51160" y="1738679"/>
            <a:ext cx="4339985" cy="73458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74"/>
          <p:cNvSpPr txBox="1"/>
          <p:nvPr/>
        </p:nvSpPr>
        <p:spPr>
          <a:xfrm>
            <a:off x="808724" y="1520400"/>
            <a:ext cx="3080400" cy="26091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 pair of words wi and wj constitutes a phrase if the score is positive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Run 2 to 4 times with decreasing threshold to get longer phrases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New York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Boston Herald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New York City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New York Times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74"/>
          <p:cNvSpPr txBox="1"/>
          <p:nvPr/>
        </p:nvSpPr>
        <p:spPr>
          <a:xfrm>
            <a:off x="4027991" y="3055716"/>
            <a:ext cx="4870200" cy="5001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These phrases are then treated as a linked word – and their vectors learnt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5"/>
          <p:cNvSpPr txBox="1"/>
          <p:nvPr>
            <p:ph type="title"/>
          </p:nvPr>
        </p:nvSpPr>
        <p:spPr>
          <a:xfrm>
            <a:off x="722065" y="31223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ANALOGICAL REASONING - TESTING FOR GOODNESS OF WORD VECTORS</a:t>
            </a:r>
            <a:endParaRPr/>
          </a:p>
        </p:txBody>
      </p:sp>
      <p:pic>
        <p:nvPicPr>
          <p:cNvPr id="520" name="Google Shape;520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2256" y="1239359"/>
            <a:ext cx="7202455" cy="3585785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75"/>
          <p:cNvSpPr txBox="1"/>
          <p:nvPr/>
        </p:nvSpPr>
        <p:spPr>
          <a:xfrm>
            <a:off x="3020338" y="1163872"/>
            <a:ext cx="40986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Given the first three phrases – predict the fourth phrase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6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COMPARATIVE RESULTS [3]</a:t>
            </a:r>
            <a:endParaRPr/>
          </a:p>
        </p:txBody>
      </p:sp>
      <p:pic>
        <p:nvPicPr>
          <p:cNvPr id="527" name="Google Shape;527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468" y="1038490"/>
            <a:ext cx="8185052" cy="1450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9468" y="2604064"/>
            <a:ext cx="8185053" cy="2032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7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COMPARISONS</a:t>
            </a:r>
            <a:endParaRPr/>
          </a:p>
        </p:txBody>
      </p:sp>
      <p:pic>
        <p:nvPicPr>
          <p:cNvPr id="534" name="Google Shape;534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27" y="1174084"/>
            <a:ext cx="9143999" cy="3528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8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For more details on implementation and Learning functions</a:t>
            </a:r>
            <a:endParaRPr/>
          </a:p>
        </p:txBody>
      </p:sp>
      <p:sp>
        <p:nvSpPr>
          <p:cNvPr id="540" name="Google Shape;540;p78"/>
          <p:cNvSpPr txBox="1"/>
          <p:nvPr/>
        </p:nvSpPr>
        <p:spPr>
          <a:xfrm>
            <a:off x="921413" y="1901119"/>
            <a:ext cx="6741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https://necromuralist.github.io/Neurotic-Networking/posts/nlp/training-the-cbow-model/</a:t>
            </a:r>
            <a:endParaRPr b="0" i="0" sz="11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79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PAPERS - REFERENCES including additional reading</a:t>
            </a:r>
            <a:endParaRPr/>
          </a:p>
        </p:txBody>
      </p:sp>
      <p:sp>
        <p:nvSpPr>
          <p:cNvPr id="546" name="Google Shape;546;p79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70000" lnSpcReduction="10000"/>
          </a:bodyPr>
          <a:lstStyle/>
          <a:p>
            <a:pPr indent="-168275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1. Y. Bengio, R. Ducharme, P. Vincent. A neural probabilistic language model. Journal of Machine Learning Research, 3:1137-1155, 2003.</a:t>
            </a:r>
            <a:endParaRPr/>
          </a:p>
          <a:p>
            <a:pPr indent="-168275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F Morin, </a:t>
            </a:r>
            <a:r>
              <a:rPr lang="en-GB" u="sng">
                <a:solidFill>
                  <a:schemeClr val="hlink"/>
                </a:solidFill>
                <a:hlinkClick r:id="rId3"/>
              </a:rPr>
              <a:t>Y Bengio </a:t>
            </a:r>
            <a:r>
              <a:rPr lang="en-GB" u="sng"/>
              <a:t>; </a:t>
            </a:r>
            <a:r>
              <a:rPr lang="en-GB"/>
              <a:t>Hierarchical probabilistic neural network language model. - Aistats, 2005</a:t>
            </a:r>
            <a:endParaRPr/>
          </a:p>
          <a:p>
            <a:pPr indent="-168275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 u="sng">
                <a:solidFill>
                  <a:schemeClr val="hlink"/>
                </a:solidFill>
                <a:hlinkClick r:id="rId4"/>
              </a:rPr>
              <a:t>T Mikolov</a:t>
            </a:r>
            <a:r>
              <a:rPr lang="en-GB"/>
              <a:t>, </a:t>
            </a:r>
            <a:r>
              <a:rPr lang="en-GB" u="sng">
                <a:solidFill>
                  <a:schemeClr val="hlink"/>
                </a:solidFill>
                <a:hlinkClick r:id="rId5"/>
              </a:rPr>
              <a:t>I Sutskever</a:t>
            </a:r>
            <a:r>
              <a:rPr lang="en-GB"/>
              <a:t>, </a:t>
            </a:r>
            <a:r>
              <a:rPr lang="en-GB" u="sng">
                <a:solidFill>
                  <a:schemeClr val="hlink"/>
                </a:solidFill>
                <a:hlinkClick r:id="rId6"/>
              </a:rPr>
              <a:t>K Chen</a:t>
            </a:r>
            <a:r>
              <a:rPr lang="en-GB"/>
              <a:t>, </a:t>
            </a:r>
            <a:r>
              <a:rPr lang="en-GB" u="sng">
                <a:solidFill>
                  <a:schemeClr val="hlink"/>
                </a:solidFill>
                <a:hlinkClick r:id="rId7"/>
              </a:rPr>
              <a:t>GS Corrado </a:t>
            </a:r>
            <a:r>
              <a:rPr lang="en-GB" u="sng"/>
              <a:t>: </a:t>
            </a:r>
            <a:r>
              <a:rPr lang="en-GB" u="sng">
                <a:solidFill>
                  <a:schemeClr val="hlink"/>
                </a:solidFill>
                <a:hlinkClick r:id="rId8"/>
              </a:rPr>
              <a:t>Distributed representations of words and phrases and their compositionality</a:t>
            </a:r>
            <a:r>
              <a:rPr lang="en-GB"/>
              <a:t>, NIPS 2013 </a:t>
            </a:r>
            <a:endParaRPr/>
          </a:p>
          <a:p>
            <a:pPr indent="-168275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Jeffrey Pennington, Richard Socher, Christopher D. Manning: GloVe: Global Vectors for Word RepresentationPennington,  </a:t>
            </a:r>
            <a:r>
              <a:rPr i="1" lang="en-GB"/>
              <a:t>Proceedings of the 2014 conference on empirical methods in natural language processing (EMNLP)</a:t>
            </a:r>
            <a:r>
              <a:rPr lang="en-GB"/>
              <a:t>. 2014.</a:t>
            </a:r>
            <a:endParaRPr/>
          </a:p>
          <a:p>
            <a:pPr indent="-168275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Huang, Eric H., et al. "Improving word representations via global context and multiple word prototypes." </a:t>
            </a:r>
            <a:r>
              <a:rPr i="1" lang="en-GB"/>
              <a:t>Proceedings of the 50th Annual Meeting of the Association for Computational Linguistics: Long Papers-Volume 1</a:t>
            </a:r>
            <a:r>
              <a:rPr lang="en-GB"/>
              <a:t>. Association for Computational Linguistics, 2012</a:t>
            </a:r>
            <a:endParaRPr/>
          </a:p>
          <a:p>
            <a:pPr indent="-1016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0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GLOVE VECTORS</a:t>
            </a:r>
            <a:endParaRPr/>
          </a:p>
        </p:txBody>
      </p:sp>
      <p:sp>
        <p:nvSpPr>
          <p:cNvPr id="552" name="Google Shape;552;p80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780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Objective - produce linear directions of meaning with global log-bilinear regression models</a:t>
            </a:r>
            <a:endParaRPr/>
          </a:p>
          <a:p>
            <a:pPr indent="-1778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 Uses weighted least squares model that trains on global word-word co-occurrence counts </a:t>
            </a:r>
            <a:endParaRPr/>
          </a:p>
          <a:p>
            <a:pPr indent="-1778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Makes efficient use of statistics</a:t>
            </a:r>
            <a:endParaRPr/>
          </a:p>
        </p:txBody>
      </p:sp>
      <p:sp>
        <p:nvSpPr>
          <p:cNvPr id="553" name="Google Shape;553;p80"/>
          <p:cNvSpPr/>
          <p:nvPr/>
        </p:nvSpPr>
        <p:spPr>
          <a:xfrm>
            <a:off x="2286000" y="2225501"/>
            <a:ext cx="4572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81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CONTEXT - CO-OCCURRENCE MATRIX</a:t>
            </a:r>
            <a:endParaRPr/>
          </a:p>
        </p:txBody>
      </p:sp>
      <p:sp>
        <p:nvSpPr>
          <p:cNvPr id="559" name="Google Shape;559;p81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X – matrix that stores Word-Word co-occurrence within a pre-defined context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 X</a:t>
            </a:r>
            <a:r>
              <a:rPr baseline="-25000" lang="en-GB"/>
              <a:t>ij</a:t>
            </a:r>
            <a:r>
              <a:rPr lang="en-GB"/>
              <a:t> = number of times word j occurs in the context of word i.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Compute probability of word j occurring in the context of word i</a:t>
            </a:r>
            <a:endParaRPr/>
          </a:p>
          <a:p>
            <a:pPr indent="-17145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</a:pPr>
            <a:r>
              <a:rPr lang="en-GB" sz="1500"/>
              <a:t>P</a:t>
            </a:r>
            <a:r>
              <a:rPr baseline="-25000" lang="en-GB" sz="1500"/>
              <a:t>ij</a:t>
            </a:r>
            <a:r>
              <a:rPr lang="en-GB" sz="1500"/>
              <a:t> = P(j/i) = X</a:t>
            </a:r>
            <a:r>
              <a:rPr baseline="-25000" lang="en-GB" sz="1500"/>
              <a:t>ij</a:t>
            </a:r>
            <a:r>
              <a:rPr lang="en-GB" sz="1500"/>
              <a:t> / X</a:t>
            </a:r>
            <a:r>
              <a:rPr baseline="-25000" lang="en-GB" sz="1500"/>
              <a:t>i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82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HOW MEANING IS EXTRACTED FROM COOCCURRENCE PROBABILITIES</a:t>
            </a:r>
            <a:endParaRPr/>
          </a:p>
        </p:txBody>
      </p:sp>
      <p:sp>
        <p:nvSpPr>
          <p:cNvPr id="565" name="Google Shape;565;p82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32500"/>
          </a:bodyPr>
          <a:lstStyle/>
          <a:p>
            <a:pPr indent="-183356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GB"/>
              <a:t> </a:t>
            </a:r>
            <a:endParaRPr/>
          </a:p>
          <a:p>
            <a:pPr indent="-175577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 sz="4200"/>
              <a:t>Let </a:t>
            </a:r>
            <a:r>
              <a:rPr b="1" lang="en-GB" sz="4200"/>
              <a:t>i = ice</a:t>
            </a:r>
            <a:r>
              <a:rPr lang="en-GB" sz="4200"/>
              <a:t> and </a:t>
            </a:r>
            <a:r>
              <a:rPr b="1" lang="en-GB" sz="4200"/>
              <a:t>j = steam</a:t>
            </a:r>
            <a:r>
              <a:rPr lang="en-GB" sz="4200"/>
              <a:t> be two words for which we want to test closeness of meaning </a:t>
            </a:r>
            <a:endParaRPr/>
          </a:p>
          <a:p>
            <a:pPr indent="-175577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 sz="4200"/>
              <a:t> Relationship of these words can be determined by studying the ratio of their co-occurrence probabilities with various other </a:t>
            </a:r>
            <a:r>
              <a:rPr b="1" lang="en-GB" sz="4200"/>
              <a:t>probe words k</a:t>
            </a:r>
            <a:endParaRPr sz="4200"/>
          </a:p>
          <a:p>
            <a:pPr indent="-175577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 sz="4200"/>
              <a:t>If k = water – then it is related to both I and j equally strongly</a:t>
            </a:r>
            <a:endParaRPr/>
          </a:p>
          <a:p>
            <a:pPr indent="-175577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 sz="4200"/>
              <a:t>If k = solid – then it is related more strongly to ice than steam </a:t>
            </a:r>
            <a:endParaRPr/>
          </a:p>
          <a:p>
            <a:pPr indent="-175577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 sz="4200"/>
              <a:t>If k = gas – then it is related more strongly to steam then ice</a:t>
            </a:r>
            <a:endParaRPr/>
          </a:p>
          <a:p>
            <a:pPr indent="-175577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en-GB" sz="4200"/>
              <a:t>If K = fashion – then it is related to neither  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83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EXAMPLE – VALUES FROM A THERMODYNAMICS CORPUS</a:t>
            </a:r>
            <a:endParaRPr/>
          </a:p>
        </p:txBody>
      </p:sp>
      <p:pic>
        <p:nvPicPr>
          <p:cNvPr id="571" name="Google Shape;571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8072" y="1813984"/>
            <a:ext cx="8603820" cy="1841220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83"/>
          <p:cNvSpPr/>
          <p:nvPr/>
        </p:nvSpPr>
        <p:spPr>
          <a:xfrm>
            <a:off x="168072" y="3168569"/>
            <a:ext cx="8603700" cy="486600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8515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73" name="Google Shape;573;p83"/>
          <p:cNvSpPr txBox="1"/>
          <p:nvPr/>
        </p:nvSpPr>
        <p:spPr>
          <a:xfrm>
            <a:off x="2239701" y="3801873"/>
            <a:ext cx="35805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Let us look at ratios of co-occurring probabilities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83"/>
          <p:cNvSpPr/>
          <p:nvPr/>
        </p:nvSpPr>
        <p:spPr>
          <a:xfrm>
            <a:off x="2751881" y="1614668"/>
            <a:ext cx="2812800" cy="2256900"/>
          </a:xfrm>
          <a:prstGeom prst="rect">
            <a:avLst/>
          </a:prstGeom>
          <a:noFill/>
          <a:ln cap="flat" cmpd="sng" w="15875">
            <a:solidFill>
              <a:srgbClr val="4252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DIFFICULTIES FACED</a:t>
            </a:r>
            <a:endParaRPr/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841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Statistical language modeling attempted to learn the </a:t>
            </a:r>
            <a:r>
              <a:rPr b="1" i="1" lang="en-GB" sz="1700">
                <a:latin typeface="Arial"/>
                <a:ea typeface="Arial"/>
                <a:cs typeface="Arial"/>
                <a:sym typeface="Arial"/>
              </a:rPr>
              <a:t>joint probability function of sequences of words </a:t>
            </a:r>
            <a:r>
              <a:rPr lang="en-GB" sz="1700">
                <a:latin typeface="Arial"/>
                <a:ea typeface="Arial"/>
                <a:cs typeface="Arial"/>
                <a:sym typeface="Arial"/>
              </a:rPr>
              <a:t>in a language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1841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b="1" i="1" lang="en-GB" sz="1700">
                <a:latin typeface="Arial"/>
                <a:ea typeface="Arial"/>
                <a:cs typeface="Arial"/>
                <a:sym typeface="Arial"/>
              </a:rPr>
              <a:t>Without large volumes of data - it would not be feasible to expect exactly similar sequences of n-grams</a:t>
            </a:r>
            <a:endParaRPr b="1" i="1" sz="1700">
              <a:latin typeface="Arial"/>
              <a:ea typeface="Arial"/>
              <a:cs typeface="Arial"/>
              <a:sym typeface="Arial"/>
            </a:endParaRPr>
          </a:p>
          <a:p>
            <a:pPr indent="-273050" lvl="0" marL="342900" rtl="0" algn="l"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b="1" i="1" lang="en-GB" sz="1700">
                <a:latin typeface="Arial"/>
                <a:ea typeface="Arial"/>
                <a:cs typeface="Arial"/>
                <a:sym typeface="Arial"/>
              </a:rPr>
              <a:t>The model suffers from Curse of dimensionality</a:t>
            </a:r>
            <a:endParaRPr b="1" i="1" sz="1700">
              <a:latin typeface="Arial"/>
              <a:ea typeface="Arial"/>
              <a:cs typeface="Arial"/>
              <a:sym typeface="Arial"/>
            </a:endParaRPr>
          </a:p>
          <a:p>
            <a:pPr indent="-273050" lvl="0" marL="342900" rtl="0" algn="l">
              <a:spcBef>
                <a:spcPts val="8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b="1" i="1" lang="en-GB" sz="1700">
                <a:latin typeface="Arial"/>
                <a:ea typeface="Arial"/>
                <a:cs typeface="Arial"/>
                <a:sym typeface="Arial"/>
              </a:rPr>
              <a:t>Cannot handle language disambiguation</a:t>
            </a:r>
            <a:endParaRPr b="1" i="1" sz="1700">
              <a:latin typeface="Arial"/>
              <a:ea typeface="Arial"/>
              <a:cs typeface="Arial"/>
              <a:sym typeface="Arial"/>
            </a:endParaRPr>
          </a:p>
          <a:p>
            <a:pPr indent="-273050" lvl="1" marL="685800" rtl="0" algn="l">
              <a:spcBef>
                <a:spcPts val="4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b="1" i="1" lang="en-GB" sz="1700">
                <a:latin typeface="Arial"/>
                <a:ea typeface="Arial"/>
                <a:cs typeface="Arial"/>
                <a:sym typeface="Arial"/>
              </a:rPr>
              <a:t>Synonyms, homonyms, Sense</a:t>
            </a:r>
            <a:endParaRPr b="1" i="1" sz="17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4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ENCODING LINEARITY OF WORD VECTOR REPRESENTATIONS</a:t>
            </a:r>
            <a:endParaRPr/>
          </a:p>
        </p:txBody>
      </p:sp>
      <p:pic>
        <p:nvPicPr>
          <p:cNvPr id="580" name="Google Shape;580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8684" y="1589130"/>
            <a:ext cx="2588762" cy="982620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84"/>
          <p:cNvSpPr txBox="1"/>
          <p:nvPr/>
        </p:nvSpPr>
        <p:spPr>
          <a:xfrm>
            <a:off x="3879920" y="1930399"/>
            <a:ext cx="47904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 Function that encodes the difference between two words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2" name="Google Shape;582;p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2111" y="2642619"/>
            <a:ext cx="3009578" cy="961845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84"/>
          <p:cNvSpPr txBox="1"/>
          <p:nvPr/>
        </p:nvSpPr>
        <p:spPr>
          <a:xfrm>
            <a:off x="4472404" y="2770576"/>
            <a:ext cx="30096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 Function that encodes the difference between two probe words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4" name="Google Shape;584;p8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81410" y="4270795"/>
            <a:ext cx="4530331" cy="59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8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472401" y="3328260"/>
            <a:ext cx="2893322" cy="91584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6" name="Google Shape;586;p84"/>
          <p:cNvCxnSpPr>
            <a:stCxn id="585" idx="2"/>
            <a:endCxn id="584" idx="3"/>
          </p:cNvCxnSpPr>
          <p:nvPr/>
        </p:nvCxnSpPr>
        <p:spPr>
          <a:xfrm rot="5400000">
            <a:off x="5504162" y="4151701"/>
            <a:ext cx="322500" cy="507300"/>
          </a:xfrm>
          <a:prstGeom prst="bentConnector2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85"/>
          <p:cNvSpPr txBox="1"/>
          <p:nvPr>
            <p:ph type="title"/>
          </p:nvPr>
        </p:nvSpPr>
        <p:spPr>
          <a:xfrm>
            <a:off x="1088684" y="301814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In the Vector space</a:t>
            </a:r>
            <a:endParaRPr/>
          </a:p>
        </p:txBody>
      </p:sp>
      <p:pic>
        <p:nvPicPr>
          <p:cNvPr id="592" name="Google Shape;592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5306" y="1088639"/>
            <a:ext cx="5421689" cy="3826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86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A LITTLE MATH MANIPULATION</a:t>
            </a:r>
            <a:endParaRPr/>
          </a:p>
        </p:txBody>
      </p:sp>
      <p:pic>
        <p:nvPicPr>
          <p:cNvPr id="598" name="Google Shape;598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8684" y="1455348"/>
            <a:ext cx="3654722" cy="973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8684" y="2571750"/>
            <a:ext cx="3654723" cy="1057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8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72018" y="3902868"/>
            <a:ext cx="4530331" cy="59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87"/>
          <p:cNvSpPr/>
          <p:nvPr/>
        </p:nvSpPr>
        <p:spPr>
          <a:xfrm>
            <a:off x="1" y="0"/>
            <a:ext cx="9143700" cy="51435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606" name="Google Shape;606;p87"/>
          <p:cNvCxnSpPr/>
          <p:nvPr/>
        </p:nvCxnSpPr>
        <p:spPr>
          <a:xfrm>
            <a:off x="1090423" y="1385316"/>
            <a:ext cx="416100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7" name="Google Shape;607;p87"/>
          <p:cNvSpPr txBox="1"/>
          <p:nvPr>
            <p:ph type="title"/>
          </p:nvPr>
        </p:nvSpPr>
        <p:spPr>
          <a:xfrm>
            <a:off x="1088684" y="603389"/>
            <a:ext cx="41628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THE MODEL</a:t>
            </a:r>
            <a:endParaRPr/>
          </a:p>
        </p:txBody>
      </p:sp>
      <p:sp>
        <p:nvSpPr>
          <p:cNvPr id="608" name="Google Shape;608;p87"/>
          <p:cNvSpPr/>
          <p:nvPr/>
        </p:nvSpPr>
        <p:spPr>
          <a:xfrm>
            <a:off x="0" y="1514607"/>
            <a:ext cx="9144000" cy="3079500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09" name="Google Shape;609;p87"/>
          <p:cNvSpPr txBox="1"/>
          <p:nvPr>
            <p:ph idx="1" type="body"/>
          </p:nvPr>
        </p:nvSpPr>
        <p:spPr>
          <a:xfrm>
            <a:off x="485989" y="1511799"/>
            <a:ext cx="47655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Not all co-occurrences are frequent – 75 – 95% of co-occurrences are infrequent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A new error function</a:t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pic>
        <p:nvPicPr>
          <p:cNvPr id="610" name="Google Shape;610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173" y="2551636"/>
            <a:ext cx="4551092" cy="2042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" name="Google Shape;611;p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9590" y="1543489"/>
            <a:ext cx="3326084" cy="642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2" name="Google Shape;612;p87"/>
          <p:cNvPicPr preferRelativeResize="0"/>
          <p:nvPr/>
        </p:nvPicPr>
        <p:blipFill rotWithShape="1">
          <a:blip r:embed="rId5">
            <a:alphaModFix/>
          </a:blip>
          <a:srcRect b="-1539" l="0" r="0" t="1540"/>
          <a:stretch/>
        </p:blipFill>
        <p:spPr>
          <a:xfrm>
            <a:off x="0" y="4594860"/>
            <a:ext cx="9144000" cy="5572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3" name="Google Shape;613;p87"/>
          <p:cNvCxnSpPr/>
          <p:nvPr/>
        </p:nvCxnSpPr>
        <p:spPr>
          <a:xfrm>
            <a:off x="0" y="4596310"/>
            <a:ext cx="9144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14" name="Google Shape;614;p8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48753" y="2399105"/>
            <a:ext cx="3276924" cy="813347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87"/>
          <p:cNvSpPr txBox="1"/>
          <p:nvPr/>
        </p:nvSpPr>
        <p:spPr>
          <a:xfrm>
            <a:off x="5968962" y="3423325"/>
            <a:ext cx="19788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X</a:t>
            </a:r>
            <a:r>
              <a:rPr b="0" baseline="-2500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max </a:t>
            </a: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= 100 </a:t>
            </a:r>
            <a:r>
              <a:rPr b="1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and </a:t>
            </a:r>
            <a:r>
              <a:rPr b="1" i="0" lang="en-GB" sz="1400" u="none" cap="none" strike="noStrik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rPr>
              <a:t>α = 0.75</a:t>
            </a:r>
            <a:endParaRPr b="1" i="0" sz="1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88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WITH A SOFTMAX </a:t>
            </a:r>
            <a:endParaRPr/>
          </a:p>
        </p:txBody>
      </p:sp>
      <p:sp>
        <p:nvSpPr>
          <p:cNvPr id="621" name="Google Shape;621;p88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7620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pic>
        <p:nvPicPr>
          <p:cNvPr id="622" name="Google Shape;622;p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52684" y="2749898"/>
            <a:ext cx="3049903" cy="103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00653" y="1515501"/>
            <a:ext cx="3692790" cy="1078020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88"/>
          <p:cNvSpPr txBox="1"/>
          <p:nvPr/>
        </p:nvSpPr>
        <p:spPr>
          <a:xfrm>
            <a:off x="3808330" y="2715005"/>
            <a:ext cx="7638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Minimize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88"/>
          <p:cNvSpPr txBox="1"/>
          <p:nvPr/>
        </p:nvSpPr>
        <p:spPr>
          <a:xfrm>
            <a:off x="4036225" y="1546692"/>
            <a:ext cx="4254900" cy="5001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Models probability of word j occurring in context of word j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89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t/>
            </a:r>
            <a:endParaRPr/>
          </a:p>
        </p:txBody>
      </p:sp>
      <p:pic>
        <p:nvPicPr>
          <p:cNvPr id="631" name="Google Shape;631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1717" y="69448"/>
            <a:ext cx="748541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90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t/>
            </a:r>
            <a:endParaRPr/>
          </a:p>
        </p:txBody>
      </p:sp>
      <p:pic>
        <p:nvPicPr>
          <p:cNvPr id="637" name="Google Shape;637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4725" y="0"/>
            <a:ext cx="7435988" cy="50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91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DOES WORD VECTOR TACKLE AMBIGUITY?</a:t>
            </a:r>
            <a:endParaRPr/>
          </a:p>
        </p:txBody>
      </p:sp>
      <p:grpSp>
        <p:nvGrpSpPr>
          <p:cNvPr id="643" name="Google Shape;643;p91"/>
          <p:cNvGrpSpPr/>
          <p:nvPr/>
        </p:nvGrpSpPr>
        <p:grpSpPr>
          <a:xfrm>
            <a:off x="995136" y="1498720"/>
            <a:ext cx="5554010" cy="2776893"/>
            <a:chOff x="904" y="514698"/>
            <a:chExt cx="7405347" cy="3702524"/>
          </a:xfrm>
        </p:grpSpPr>
        <p:sp>
          <p:nvSpPr>
            <p:cNvPr id="644" name="Google Shape;644;p91"/>
            <p:cNvSpPr/>
            <p:nvPr/>
          </p:nvSpPr>
          <p:spPr>
            <a:xfrm>
              <a:off x="904" y="514698"/>
              <a:ext cx="2115900" cy="1057800"/>
            </a:xfrm>
            <a:prstGeom prst="roundRect">
              <a:avLst>
                <a:gd fmla="val 10000" name="adj"/>
              </a:avLst>
            </a:prstGeom>
            <a:solidFill>
              <a:srgbClr val="B71B42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91"/>
            <p:cNvSpPr txBox="1"/>
            <p:nvPr/>
          </p:nvSpPr>
          <p:spPr>
            <a:xfrm>
              <a:off x="31889" y="545683"/>
              <a:ext cx="20538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6200" lIns="84275" spcFirstLastPara="1" rIns="84275" wrap="square" tIns="5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400"/>
                <a:buFont typeface="Gill Sans"/>
                <a:buNone/>
              </a:pPr>
              <a:r>
                <a:rPr b="0" i="0" lang="en-GB" sz="44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Bank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91"/>
            <p:cNvSpPr/>
            <p:nvPr/>
          </p:nvSpPr>
          <p:spPr>
            <a:xfrm>
              <a:off x="212482" y="1572587"/>
              <a:ext cx="211500" cy="7935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rgbClr val="911432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647" name="Google Shape;647;p91"/>
            <p:cNvSpPr/>
            <p:nvPr/>
          </p:nvSpPr>
          <p:spPr>
            <a:xfrm>
              <a:off x="424059" y="1837060"/>
              <a:ext cx="1692600" cy="105780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410"/>
              </a:schemeClr>
            </a:solidFill>
            <a:ln cap="flat" cmpd="sng" w="15875">
              <a:solidFill>
                <a:srgbClr val="B71B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91"/>
            <p:cNvSpPr txBox="1"/>
            <p:nvPr/>
          </p:nvSpPr>
          <p:spPr>
            <a:xfrm>
              <a:off x="455044" y="1868045"/>
              <a:ext cx="16308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7150" lIns="55700" spcFirstLastPara="1" rIns="55700" wrap="square" tIns="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900"/>
                <a:buFont typeface="Gill Sans"/>
                <a:buNone/>
              </a:pPr>
              <a:r>
                <a:rPr b="0" i="0" lang="en-GB" sz="29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Money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91"/>
            <p:cNvSpPr/>
            <p:nvPr/>
          </p:nvSpPr>
          <p:spPr>
            <a:xfrm>
              <a:off x="212482" y="1572587"/>
              <a:ext cx="211500" cy="21159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rgbClr val="911432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650" name="Google Shape;650;p91"/>
            <p:cNvSpPr/>
            <p:nvPr/>
          </p:nvSpPr>
          <p:spPr>
            <a:xfrm>
              <a:off x="424059" y="3159422"/>
              <a:ext cx="1692600" cy="105780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410"/>
              </a:schemeClr>
            </a:solidFill>
            <a:ln cap="flat" cmpd="sng" w="15875">
              <a:solidFill>
                <a:srgbClr val="B71B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91"/>
            <p:cNvSpPr txBox="1"/>
            <p:nvPr/>
          </p:nvSpPr>
          <p:spPr>
            <a:xfrm>
              <a:off x="455044" y="3190407"/>
              <a:ext cx="16308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7150" lIns="55700" spcFirstLastPara="1" rIns="55700" wrap="square" tIns="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900"/>
                <a:buFont typeface="Gill Sans"/>
                <a:buNone/>
              </a:pPr>
              <a:r>
                <a:rPr b="0" i="0" lang="en-GB" sz="29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River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91"/>
            <p:cNvSpPr/>
            <p:nvPr/>
          </p:nvSpPr>
          <p:spPr>
            <a:xfrm>
              <a:off x="2645627" y="514698"/>
              <a:ext cx="2115900" cy="1057800"/>
            </a:xfrm>
            <a:prstGeom prst="roundRect">
              <a:avLst>
                <a:gd fmla="val 10000" name="adj"/>
              </a:avLst>
            </a:prstGeom>
            <a:solidFill>
              <a:srgbClr val="B71B42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91"/>
            <p:cNvSpPr txBox="1"/>
            <p:nvPr/>
          </p:nvSpPr>
          <p:spPr>
            <a:xfrm>
              <a:off x="2676612" y="545683"/>
              <a:ext cx="20538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6200" lIns="84275" spcFirstLastPara="1" rIns="84275" wrap="square" tIns="5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400"/>
                <a:buFont typeface="Gill Sans"/>
                <a:buNone/>
              </a:pPr>
              <a:r>
                <a:rPr b="0" i="0" lang="en-GB" sz="44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Class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91"/>
            <p:cNvSpPr/>
            <p:nvPr/>
          </p:nvSpPr>
          <p:spPr>
            <a:xfrm>
              <a:off x="2857205" y="1572587"/>
              <a:ext cx="211500" cy="7935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rgbClr val="911432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655" name="Google Shape;655;p91"/>
            <p:cNvSpPr/>
            <p:nvPr/>
          </p:nvSpPr>
          <p:spPr>
            <a:xfrm>
              <a:off x="3068783" y="1837060"/>
              <a:ext cx="1692600" cy="105780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410"/>
              </a:schemeClr>
            </a:solidFill>
            <a:ln cap="flat" cmpd="sng" w="15875">
              <a:solidFill>
                <a:srgbClr val="B71B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91"/>
            <p:cNvSpPr txBox="1"/>
            <p:nvPr/>
          </p:nvSpPr>
          <p:spPr>
            <a:xfrm>
              <a:off x="3099768" y="1868045"/>
              <a:ext cx="16308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7150" lIns="55700" spcFirstLastPara="1" rIns="55700" wrap="square" tIns="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900"/>
                <a:buFont typeface="Gill Sans"/>
                <a:buNone/>
              </a:pPr>
              <a:r>
                <a:rPr b="0" i="0" lang="en-GB" sz="29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Section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91"/>
            <p:cNvSpPr/>
            <p:nvPr/>
          </p:nvSpPr>
          <p:spPr>
            <a:xfrm>
              <a:off x="2857205" y="1572587"/>
              <a:ext cx="211500" cy="21159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rgbClr val="911432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658" name="Google Shape;658;p91"/>
            <p:cNvSpPr/>
            <p:nvPr/>
          </p:nvSpPr>
          <p:spPr>
            <a:xfrm>
              <a:off x="3068783" y="3159422"/>
              <a:ext cx="1692600" cy="105780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410"/>
              </a:schemeClr>
            </a:solidFill>
            <a:ln cap="flat" cmpd="sng" w="15875">
              <a:solidFill>
                <a:srgbClr val="B71B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91"/>
            <p:cNvSpPr txBox="1"/>
            <p:nvPr/>
          </p:nvSpPr>
          <p:spPr>
            <a:xfrm>
              <a:off x="3099768" y="3190407"/>
              <a:ext cx="16308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7150" lIns="55700" spcFirstLastPara="1" rIns="55700" wrap="square" tIns="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900"/>
                <a:buFont typeface="Gill Sans"/>
                <a:buNone/>
              </a:pPr>
              <a:r>
                <a:rPr b="0" i="0" lang="en-GB" sz="29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Label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91"/>
            <p:cNvSpPr/>
            <p:nvPr/>
          </p:nvSpPr>
          <p:spPr>
            <a:xfrm>
              <a:off x="5290351" y="514698"/>
              <a:ext cx="2115900" cy="1057800"/>
            </a:xfrm>
            <a:prstGeom prst="roundRect">
              <a:avLst>
                <a:gd fmla="val 10000" name="adj"/>
              </a:avLst>
            </a:prstGeom>
            <a:solidFill>
              <a:srgbClr val="B71B42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91"/>
            <p:cNvSpPr txBox="1"/>
            <p:nvPr/>
          </p:nvSpPr>
          <p:spPr>
            <a:xfrm>
              <a:off x="5321336" y="545683"/>
              <a:ext cx="20538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6200" lIns="84275" spcFirstLastPara="1" rIns="84275" wrap="square" tIns="5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400"/>
                <a:buFont typeface="Gill Sans"/>
                <a:buNone/>
              </a:pPr>
              <a:r>
                <a:rPr b="0" i="0" lang="en-GB" sz="44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Jaguar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91"/>
            <p:cNvSpPr/>
            <p:nvPr/>
          </p:nvSpPr>
          <p:spPr>
            <a:xfrm>
              <a:off x="5501929" y="1572587"/>
              <a:ext cx="211500" cy="7935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rgbClr val="911432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663" name="Google Shape;663;p91"/>
            <p:cNvSpPr/>
            <p:nvPr/>
          </p:nvSpPr>
          <p:spPr>
            <a:xfrm>
              <a:off x="5713507" y="1837060"/>
              <a:ext cx="1692600" cy="105780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410"/>
              </a:schemeClr>
            </a:solidFill>
            <a:ln cap="flat" cmpd="sng" w="15875">
              <a:solidFill>
                <a:srgbClr val="B71B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91"/>
            <p:cNvSpPr txBox="1"/>
            <p:nvPr/>
          </p:nvSpPr>
          <p:spPr>
            <a:xfrm>
              <a:off x="5744492" y="1868045"/>
              <a:ext cx="16308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7150" lIns="55700" spcFirstLastPara="1" rIns="55700" wrap="square" tIns="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900"/>
                <a:buFont typeface="Gill Sans"/>
                <a:buNone/>
              </a:pPr>
              <a:r>
                <a:rPr b="0" i="0" lang="en-GB" sz="29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Car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91"/>
            <p:cNvSpPr/>
            <p:nvPr/>
          </p:nvSpPr>
          <p:spPr>
            <a:xfrm>
              <a:off x="5501929" y="1572587"/>
              <a:ext cx="211500" cy="21159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rgbClr val="911432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666" name="Google Shape;666;p91"/>
            <p:cNvSpPr/>
            <p:nvPr/>
          </p:nvSpPr>
          <p:spPr>
            <a:xfrm>
              <a:off x="5713507" y="3159422"/>
              <a:ext cx="1692600" cy="105780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410"/>
              </a:schemeClr>
            </a:solidFill>
            <a:ln cap="flat" cmpd="sng" w="15875">
              <a:solidFill>
                <a:srgbClr val="B71B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91"/>
            <p:cNvSpPr txBox="1"/>
            <p:nvPr/>
          </p:nvSpPr>
          <p:spPr>
            <a:xfrm>
              <a:off x="5744492" y="3190407"/>
              <a:ext cx="16308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7150" lIns="55700" spcFirstLastPara="1" rIns="55700" wrap="square" tIns="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900"/>
                <a:buFont typeface="Gill Sans"/>
                <a:buNone/>
              </a:pPr>
              <a:r>
                <a:rPr b="0" i="0" lang="en-GB" sz="29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cat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68" name="Google Shape;66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375" y="71362"/>
            <a:ext cx="8005251" cy="461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92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GLOBAL AND LOCAL CONTEXT</a:t>
            </a:r>
            <a:endParaRPr/>
          </a:p>
        </p:txBody>
      </p:sp>
      <p:sp>
        <p:nvSpPr>
          <p:cNvPr id="674" name="Google Shape;674;p92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Given a sequence of words s – which in this case is a sentence s -  and a document d in which it occurs</a:t>
            </a:r>
            <a:endParaRPr/>
          </a:p>
          <a:p>
            <a:pPr indent="-1778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-GB"/>
              <a:t>Assign scores to sequences that end with target word as different from those where the last word is not the target word</a:t>
            </a:r>
            <a:endParaRPr/>
          </a:p>
          <a:p>
            <a:pPr indent="-889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pic>
        <p:nvPicPr>
          <p:cNvPr id="675" name="Google Shape;675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3464" y="2805779"/>
            <a:ext cx="2322275" cy="438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9104" y="3344755"/>
            <a:ext cx="3730863" cy="772740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p92"/>
          <p:cNvSpPr txBox="1"/>
          <p:nvPr/>
        </p:nvSpPr>
        <p:spPr>
          <a:xfrm>
            <a:off x="1433534" y="4199895"/>
            <a:ext cx="1081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Earlier model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8" name="Google Shape;678;p9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94036" y="3320905"/>
            <a:ext cx="3426305" cy="820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9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68267" y="2517106"/>
            <a:ext cx="2017710" cy="763201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92"/>
          <p:cNvSpPr txBox="1"/>
          <p:nvPr/>
        </p:nvSpPr>
        <p:spPr>
          <a:xfrm>
            <a:off x="5899520" y="4199895"/>
            <a:ext cx="17706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Addition to new model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93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COMBINING GLOBAL AND LOCAL CONTEXT</a:t>
            </a:r>
            <a:endParaRPr/>
          </a:p>
        </p:txBody>
      </p:sp>
      <p:pic>
        <p:nvPicPr>
          <p:cNvPr id="686" name="Google Shape;686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9099" y="1466381"/>
            <a:ext cx="8173450" cy="2953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ctrTitle"/>
          </p:nvPr>
        </p:nvSpPr>
        <p:spPr>
          <a:xfrm>
            <a:off x="1813334" y="601724"/>
            <a:ext cx="6477900" cy="19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Gill Sans"/>
              <a:buNone/>
            </a:pPr>
            <a:r>
              <a:rPr lang="en-GB"/>
              <a:t>WORD EMBEDDINGS</a:t>
            </a:r>
            <a:endParaRPr/>
          </a:p>
        </p:txBody>
      </p:sp>
      <p:sp>
        <p:nvSpPr>
          <p:cNvPr id="182" name="Google Shape;182;p31"/>
          <p:cNvSpPr txBox="1"/>
          <p:nvPr>
            <p:ph idx="1" type="subTitle"/>
          </p:nvPr>
        </p:nvSpPr>
        <p:spPr>
          <a:xfrm>
            <a:off x="1813335" y="2648403"/>
            <a:ext cx="64779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NEURAL LANGUAGE MODELS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94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MULTIPLE REPRESENTATION</a:t>
            </a:r>
            <a:endParaRPr/>
          </a:p>
        </p:txBody>
      </p:sp>
      <p:sp>
        <p:nvSpPr>
          <p:cNvPr id="692" name="Google Shape;692;p94"/>
          <p:cNvSpPr txBox="1"/>
          <p:nvPr>
            <p:ph idx="1" type="body"/>
          </p:nvPr>
        </p:nvSpPr>
        <p:spPr>
          <a:xfrm>
            <a:off x="1088684" y="1511799"/>
            <a:ext cx="7202400" cy="25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171450" lvl="0" marL="177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Use learnt embeddings for single prototype to represent context windows of fixed size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Gather all fixed context windows for a learnt word</a:t>
            </a:r>
            <a:endParaRPr/>
          </a:p>
          <a:p>
            <a:pPr indent="-177800" lvl="1" marL="5207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-GB"/>
              <a:t>Experiment with context of -5 and + 5 words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Each context is represented by a weighted average of all words appearing in the context window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Cluster the resulting vectors using any clustering algorithm</a:t>
            </a:r>
            <a:endParaRPr/>
          </a:p>
          <a:p>
            <a:pPr indent="-17145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GB"/>
              <a:t>Learn a representation for each context</a:t>
            </a:r>
            <a:endParaRPr/>
          </a:p>
          <a:p>
            <a:pPr indent="-76200" lvl="0" marL="1778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95"/>
          <p:cNvSpPr txBox="1"/>
          <p:nvPr>
            <p:ph type="title"/>
          </p:nvPr>
        </p:nvSpPr>
        <p:spPr>
          <a:xfrm>
            <a:off x="1088684" y="60338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RESULTS</a:t>
            </a:r>
            <a:endParaRPr/>
          </a:p>
        </p:txBody>
      </p:sp>
      <p:pic>
        <p:nvPicPr>
          <p:cNvPr id="698" name="Google Shape;698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720" y="1432082"/>
            <a:ext cx="4416120" cy="2127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78582" y="2402368"/>
            <a:ext cx="3909159" cy="2132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9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35376" y="1432082"/>
            <a:ext cx="3351828" cy="862238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95"/>
          <p:cNvSpPr txBox="1"/>
          <p:nvPr/>
        </p:nvSpPr>
        <p:spPr>
          <a:xfrm>
            <a:off x="7266007" y="1390315"/>
            <a:ext cx="14064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To decide context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843865" y="223927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GB"/>
              <a:t>DISTRIBUTED REPRESENTATION OF WORDS – GENERAL IDEA</a:t>
            </a:r>
            <a:endParaRPr/>
          </a:p>
        </p:txBody>
      </p:sp>
      <p:sp>
        <p:nvSpPr>
          <p:cNvPr id="188" name="Google Shape;188;p32"/>
          <p:cNvSpPr txBox="1"/>
          <p:nvPr>
            <p:ph idx="1" type="body"/>
          </p:nvPr>
        </p:nvSpPr>
        <p:spPr>
          <a:xfrm>
            <a:off x="1088681" y="1530112"/>
            <a:ext cx="7202400" cy="26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>
                <a:latin typeface="Arial"/>
                <a:ea typeface="Arial"/>
                <a:cs typeface="Arial"/>
                <a:sym typeface="Arial"/>
              </a:rPr>
              <a:t>Associate with each word in the vocabulary a distributed word feature vector  - a real-valued vector in R</a:t>
            </a:r>
            <a:r>
              <a:rPr baseline="30000" lang="en-GB" sz="1600">
                <a:latin typeface="Arial"/>
                <a:ea typeface="Arial"/>
                <a:cs typeface="Arial"/>
                <a:sym typeface="Arial"/>
              </a:rPr>
              <a:t>m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>
                <a:latin typeface="Arial"/>
                <a:ea typeface="Arial"/>
                <a:cs typeface="Arial"/>
                <a:sym typeface="Arial"/>
              </a:rPr>
              <a:t>Express the joint probability function of word sequences in terms of the feature vectors of these words in the sequence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>
                <a:latin typeface="Arial"/>
                <a:ea typeface="Arial"/>
                <a:cs typeface="Arial"/>
                <a:sym typeface="Arial"/>
              </a:rPr>
              <a:t>Learn simultaneously the word feature vectors and the parameters of that probability function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rPr b="1" i="1" lang="en-GB" sz="1600">
                <a:latin typeface="Arial"/>
                <a:ea typeface="Arial"/>
                <a:cs typeface="Arial"/>
                <a:sym typeface="Arial"/>
              </a:rPr>
              <a:t>m is dimension of vector space – much smaller than size of vocabulary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125" y="477413"/>
            <a:ext cx="6593774" cy="3708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